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9"/>
  </p:notesMasterIdLst>
  <p:handoutMasterIdLst>
    <p:handoutMasterId r:id="rId20"/>
  </p:handoutMasterIdLst>
  <p:sldIdLst>
    <p:sldId id="277" r:id="rId5"/>
    <p:sldId id="256" r:id="rId6"/>
    <p:sldId id="294" r:id="rId7"/>
    <p:sldId id="262" r:id="rId8"/>
    <p:sldId id="278" r:id="rId9"/>
    <p:sldId id="331" r:id="rId10"/>
    <p:sldId id="289" r:id="rId11"/>
    <p:sldId id="258" r:id="rId12"/>
    <p:sldId id="282" r:id="rId13"/>
    <p:sldId id="349" r:id="rId14"/>
    <p:sldId id="260" r:id="rId15"/>
    <p:sldId id="287" r:id="rId16"/>
    <p:sldId id="350" r:id="rId17"/>
    <p:sldId id="27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E287669-5DFE-BBC2-3A8F-0EC0F88FECCD}" name="M Hamed  Bencherqui" initials="MHB" userId="S::mhbencherqui@infinisoft.dev::04ae62d7-709f-4a0e-b898-5ec68c615d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AF2E"/>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Revenue Scenario Forecasts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Sheet1!$B$1</c:f>
              <c:strCache>
                <c:ptCount val="1"/>
                <c:pt idx="0">
                  <c:v>Revenu Slow</c:v>
                </c:pt>
              </c:strCache>
            </c:strRef>
          </c:tx>
          <c:spPr>
            <a:solidFill>
              <a:schemeClr val="accent5">
                <a:lumMod val="60000"/>
                <a:lumOff val="40000"/>
              </a:schemeClr>
            </a:solidFill>
            <a:ln>
              <a:noFill/>
            </a:ln>
            <a:effectLst>
              <a:outerShdw blurRad="57150" dist="19050" dir="5400000" algn="ctr" rotWithShape="0">
                <a:srgbClr val="000000">
                  <a:alpha val="63000"/>
                </a:srgbClr>
              </a:outerShdw>
            </a:effectLst>
            <a:sp3d/>
          </c:spPr>
          <c:invertIfNegative val="0"/>
          <c:cat>
            <c:numRef>
              <c:f>Sheet1!$A$2:$A$4</c:f>
              <c:numCache>
                <c:formatCode>General</c:formatCode>
                <c:ptCount val="3"/>
                <c:pt idx="0">
                  <c:v>2023</c:v>
                </c:pt>
                <c:pt idx="1">
                  <c:v>2024</c:v>
                </c:pt>
                <c:pt idx="2">
                  <c:v>2025</c:v>
                </c:pt>
              </c:numCache>
            </c:numRef>
          </c:cat>
          <c:val>
            <c:numRef>
              <c:f>Sheet1!$B$2:$B$4</c:f>
              <c:numCache>
                <c:formatCode>"$"#,##0</c:formatCode>
                <c:ptCount val="3"/>
                <c:pt idx="0">
                  <c:v>200000</c:v>
                </c:pt>
                <c:pt idx="1">
                  <c:v>600000</c:v>
                </c:pt>
                <c:pt idx="2">
                  <c:v>1000000</c:v>
                </c:pt>
              </c:numCache>
            </c:numRef>
          </c:val>
          <c:extLst>
            <c:ext xmlns:c16="http://schemas.microsoft.com/office/drawing/2014/chart" uri="{C3380CC4-5D6E-409C-BE32-E72D297353CC}">
              <c16:uniqueId val="{00000000-B2C7-4A19-9FB6-3647EE6C984E}"/>
            </c:ext>
          </c:extLst>
        </c:ser>
        <c:ser>
          <c:idx val="1"/>
          <c:order val="1"/>
          <c:tx>
            <c:strRef>
              <c:f>Sheet1!$C$1</c:f>
              <c:strCache>
                <c:ptCount val="1"/>
                <c:pt idx="0">
                  <c:v>Revenu Average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cat>
            <c:numRef>
              <c:f>Sheet1!$A$2:$A$4</c:f>
              <c:numCache>
                <c:formatCode>General</c:formatCode>
                <c:ptCount val="3"/>
                <c:pt idx="0">
                  <c:v>2023</c:v>
                </c:pt>
                <c:pt idx="1">
                  <c:v>2024</c:v>
                </c:pt>
                <c:pt idx="2">
                  <c:v>2025</c:v>
                </c:pt>
              </c:numCache>
            </c:numRef>
          </c:cat>
          <c:val>
            <c:numRef>
              <c:f>Sheet1!$C$2:$C$4</c:f>
              <c:numCache>
                <c:formatCode>"$"#,##0</c:formatCode>
                <c:ptCount val="3"/>
                <c:pt idx="0">
                  <c:v>400000</c:v>
                </c:pt>
                <c:pt idx="1">
                  <c:v>1500000</c:v>
                </c:pt>
                <c:pt idx="2">
                  <c:v>3000000</c:v>
                </c:pt>
              </c:numCache>
            </c:numRef>
          </c:val>
          <c:extLst>
            <c:ext xmlns:c16="http://schemas.microsoft.com/office/drawing/2014/chart" uri="{C3380CC4-5D6E-409C-BE32-E72D297353CC}">
              <c16:uniqueId val="{00000001-B2C7-4A19-9FB6-3647EE6C984E}"/>
            </c:ext>
          </c:extLst>
        </c:ser>
        <c:ser>
          <c:idx val="2"/>
          <c:order val="2"/>
          <c:tx>
            <c:strRef>
              <c:f>Sheet1!$D$1</c:f>
              <c:strCache>
                <c:ptCount val="1"/>
                <c:pt idx="0">
                  <c:v>Revenu Aggressive</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dLbl>
              <c:idx val="0"/>
              <c:layout>
                <c:manualLayout>
                  <c:x val="1.6352527004604867E-2"/>
                  <c:y val="-3.09647972516913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9C-4DE1-8851-FFC41BEE8958}"/>
                </c:ext>
              </c:extLst>
            </c:dLbl>
            <c:dLbl>
              <c:idx val="1"/>
              <c:layout>
                <c:manualLayout>
                  <c:x val="6.1321976267268534E-3"/>
                  <c:y val="-4.12863963355885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9C-4DE1-8851-FFC41BEE8958}"/>
                </c:ext>
              </c:extLst>
            </c:dLbl>
            <c:dLbl>
              <c:idx val="2"/>
              <c:layout>
                <c:manualLayout>
                  <c:x val="1.0220329377878088E-2"/>
                  <c:y val="-4.300666284957137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9C-4DE1-8851-FFC41BEE89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numRef>
              <c:f>Sheet1!$A$2:$A$4</c:f>
              <c:numCache>
                <c:formatCode>General</c:formatCode>
                <c:ptCount val="3"/>
                <c:pt idx="0">
                  <c:v>2023</c:v>
                </c:pt>
                <c:pt idx="1">
                  <c:v>2024</c:v>
                </c:pt>
                <c:pt idx="2">
                  <c:v>2025</c:v>
                </c:pt>
              </c:numCache>
            </c:numRef>
          </c:cat>
          <c:val>
            <c:numRef>
              <c:f>Sheet1!$D$2:$D$4</c:f>
              <c:numCache>
                <c:formatCode>"$"#,##0</c:formatCode>
                <c:ptCount val="3"/>
                <c:pt idx="0">
                  <c:v>1000000</c:v>
                </c:pt>
                <c:pt idx="1">
                  <c:v>6000000</c:v>
                </c:pt>
                <c:pt idx="2">
                  <c:v>12000000</c:v>
                </c:pt>
              </c:numCache>
            </c:numRef>
          </c:val>
          <c:extLst>
            <c:ext xmlns:c16="http://schemas.microsoft.com/office/drawing/2014/chart" uri="{C3380CC4-5D6E-409C-BE32-E72D297353CC}">
              <c16:uniqueId val="{00000002-B2C7-4A19-9FB6-3647EE6C984E}"/>
            </c:ext>
          </c:extLst>
        </c:ser>
        <c:dLbls>
          <c:showLegendKey val="0"/>
          <c:showVal val="0"/>
          <c:showCatName val="0"/>
          <c:showSerName val="0"/>
          <c:showPercent val="0"/>
          <c:showBubbleSize val="0"/>
        </c:dLbls>
        <c:gapWidth val="150"/>
        <c:shape val="box"/>
        <c:axId val="765278480"/>
        <c:axId val="765271760"/>
        <c:axId val="0"/>
      </c:bar3DChart>
      <c:catAx>
        <c:axId val="76527848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65271760"/>
        <c:crosses val="autoZero"/>
        <c:auto val="1"/>
        <c:lblAlgn val="ctr"/>
        <c:lblOffset val="100"/>
        <c:noMultiLvlLbl val="0"/>
      </c:catAx>
      <c:valAx>
        <c:axId val="765271760"/>
        <c:scaling>
          <c:orientation val="minMax"/>
        </c:scaling>
        <c:delete val="0"/>
        <c:axPos val="l"/>
        <c:majorGridlines>
          <c:spPr>
            <a:ln w="9525" cap="flat" cmpd="sng" algn="ctr">
              <a:solidFill>
                <a:schemeClr val="dk1">
                  <a:lumMod val="50000"/>
                  <a:lumOff val="50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65278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7/21/2023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a:t>Year</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9084"/>
            <a:ext cx="10515600" cy="3695338"/>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Только заголовок">
    <p:spTree>
      <p:nvGrpSpPr>
        <p:cNvPr id="1" name=""/>
        <p:cNvGrpSpPr/>
        <p:nvPr/>
      </p:nvGrpSpPr>
      <p:grpSpPr>
        <a:xfrm>
          <a:off x="0" y="0"/>
          <a:ext cx="0" cy="0"/>
          <a:chOff x="0" y="0"/>
          <a:chExt cx="0" cy="0"/>
        </a:xfrm>
      </p:grpSpPr>
      <p:sp>
        <p:nvSpPr>
          <p:cNvPr id="9" name="TextBox 8"/>
          <p:cNvSpPr txBox="1"/>
          <p:nvPr userDrawn="1"/>
        </p:nvSpPr>
        <p:spPr>
          <a:xfrm>
            <a:off x="10193833" y="6320641"/>
            <a:ext cx="1584088" cy="230832"/>
          </a:xfrm>
          <a:prstGeom prst="rect">
            <a:avLst/>
          </a:prstGeom>
          <a:noFill/>
        </p:spPr>
        <p:txBody>
          <a:bodyPr wrap="none" rtlCol="0">
            <a:spAutoFit/>
          </a:bodyPr>
          <a:lstStyle/>
          <a:p>
            <a:pPr algn="ctr"/>
            <a:r>
              <a:rPr lang="en-US" sz="900" b="0" i="0" dirty="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dirty="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1" name="Прямоугольник 10"/>
          <p:cNvSpPr/>
          <p:nvPr userDrawn="1"/>
        </p:nvSpPr>
        <p:spPr>
          <a:xfrm>
            <a:off x="11323951" y="1180287"/>
            <a:ext cx="453970" cy="369332"/>
          </a:xfrm>
          <a:prstGeom prst="rect">
            <a:avLst/>
          </a:prstGeom>
        </p:spPr>
        <p:txBody>
          <a:bodyPr wrap="none">
            <a:spAutoFit/>
          </a:bodyPr>
          <a:lstStyle/>
          <a:p>
            <a:pPr algn="l"/>
            <a:fld id="{149B6D55-4680-4DC5-B665-330CCBA60EFE}" type="slidenum">
              <a:rPr lang="ru-RU" sz="1800" b="1" baseline="0" smtClean="0">
                <a:solidFill>
                  <a:schemeClr val="tx1"/>
                </a:solidFill>
                <a:latin typeface="Lato" panose="020F0502020204030203" pitchFamily="34" charset="0"/>
                <a:ea typeface="Lato" panose="020F0502020204030203" pitchFamily="34" charset="0"/>
                <a:cs typeface="Poppins SemiBold" panose="02000000000000000000" pitchFamily="2" charset="0"/>
              </a:rPr>
              <a:pPr algn="l"/>
              <a:t>‹#›</a:t>
            </a:fld>
            <a:endParaRPr lang="ru-RU" sz="1000" dirty="0">
              <a:solidFill>
                <a:srgbClr val="0000ED"/>
              </a:solidFill>
              <a:latin typeface="Lato" panose="020F0502020204030203" pitchFamily="34" charset="0"/>
              <a:ea typeface="Lato" panose="020F0502020204030203" pitchFamily="34" charset="0"/>
              <a:cs typeface="Lato" panose="020F0502020204030203" pitchFamily="34" charset="0"/>
            </a:endParaRPr>
          </a:p>
        </p:txBody>
      </p:sp>
      <p:cxnSp>
        <p:nvCxnSpPr>
          <p:cNvPr id="17" name="Прямая соединительная линия 16"/>
          <p:cNvCxnSpPr/>
          <p:nvPr userDrawn="1"/>
        </p:nvCxnSpPr>
        <p:spPr>
          <a:xfrm flipH="1">
            <a:off x="11547515" y="1717278"/>
            <a:ext cx="3416" cy="472239"/>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userDrawn="1"/>
        </p:nvSpPr>
        <p:spPr>
          <a:xfrm>
            <a:off x="531011" y="225267"/>
            <a:ext cx="2144456" cy="215444"/>
          </a:xfrm>
          <a:prstGeom prst="rect">
            <a:avLst/>
          </a:prstGeom>
          <a:noFill/>
        </p:spPr>
        <p:txBody>
          <a:bodyPr wrap="square" rtlCol="0">
            <a:spAutoFit/>
          </a:bodyPr>
          <a:lstStyle/>
          <a:p>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dirty="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dirty="0">
              <a:solidFill>
                <a:schemeClr val="tx1"/>
              </a:solidFill>
              <a:ea typeface="Karla" pitchFamily="2" charset="0"/>
              <a:cs typeface="Poppins SemiBold" panose="02000000000000000000" pitchFamily="2" charset="0"/>
            </a:endParaRPr>
          </a:p>
        </p:txBody>
      </p:sp>
      <p:pic>
        <p:nvPicPr>
          <p:cNvPr id="19" name="Рисунок 18"/>
          <p:cNvPicPr>
            <a:picLocks noChangeAspect="1"/>
          </p:cNvPicPr>
          <p:nvPr userDrawn="1"/>
        </p:nvPicPr>
        <p:blipFill>
          <a:blip r:embed="rId2"/>
          <a:stretch>
            <a:fillRect/>
          </a:stretch>
        </p:blipFill>
        <p:spPr>
          <a:xfrm>
            <a:off x="377965" y="225267"/>
            <a:ext cx="159022" cy="160799"/>
          </a:xfrm>
          <a:prstGeom prst="rect">
            <a:avLst/>
          </a:prstGeom>
        </p:spPr>
      </p:pic>
      <p:sp>
        <p:nvSpPr>
          <p:cNvPr id="20" name="TextBox 19"/>
          <p:cNvSpPr txBox="1"/>
          <p:nvPr userDrawn="1"/>
        </p:nvSpPr>
        <p:spPr>
          <a:xfrm>
            <a:off x="9818122" y="225267"/>
            <a:ext cx="2144456" cy="215444"/>
          </a:xfrm>
          <a:prstGeom prst="rect">
            <a:avLst/>
          </a:prstGeom>
          <a:noFill/>
        </p:spPr>
        <p:txBody>
          <a:bodyPr wrap="square" rtlCol="0">
            <a:spAutoFit/>
          </a:bodyPr>
          <a:lstStyle/>
          <a:p>
            <a:pPr algn="r"/>
            <a:r>
              <a:rPr lang="en-US" sz="800" b="1" i="0" dirty="0">
                <a:solidFill>
                  <a:schemeClr val="tx1"/>
                </a:solidFill>
                <a:latin typeface="Poppins SemiBold" panose="02000000000000000000" pitchFamily="2" charset="0"/>
                <a:ea typeface="Karla" pitchFamily="2" charset="0"/>
                <a:cs typeface="Poppins SemiBold" panose="02000000000000000000" pitchFamily="2" charset="0"/>
              </a:rPr>
              <a:t>SLIDE SECTION</a:t>
            </a:r>
            <a:endParaRPr lang="ru-RU" sz="800" b="1" i="0" dirty="0">
              <a:solidFill>
                <a:schemeClr val="tx1"/>
              </a:solidFill>
              <a:ea typeface="Karla" pitchFamily="2" charset="0"/>
              <a:cs typeface="Poppins SemiBold" panose="02000000000000000000" pitchFamily="2" charset="0"/>
            </a:endParaRPr>
          </a:p>
        </p:txBody>
      </p:sp>
    </p:spTree>
    <p:extLst>
      <p:ext uri="{BB962C8B-B14F-4D97-AF65-F5344CB8AC3E}">
        <p14:creationId xmlns:p14="http://schemas.microsoft.com/office/powerpoint/2010/main" val="3780720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3705727" y="0"/>
            <a:ext cx="8486274" cy="685800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extBox 2"/>
          <p:cNvSpPr txBox="1"/>
          <p:nvPr userDrawn="1"/>
        </p:nvSpPr>
        <p:spPr>
          <a:xfrm>
            <a:off x="9818122" y="225267"/>
            <a:ext cx="2144456" cy="215444"/>
          </a:xfrm>
          <a:prstGeom prst="rect">
            <a:avLst/>
          </a:prstGeom>
          <a:noFill/>
        </p:spPr>
        <p:txBody>
          <a:bodyPr wrap="square" rtlCol="0">
            <a:spAutoFit/>
          </a:bodyPr>
          <a:lstStyle/>
          <a:p>
            <a:pPr algn="r"/>
            <a:r>
              <a:rPr lang="en-US" sz="800" b="1" i="0">
                <a:solidFill>
                  <a:schemeClr val="bg1"/>
                </a:solidFill>
                <a:latin typeface="Poppins SemiBold" panose="02000000000000000000" pitchFamily="2" charset="0"/>
                <a:ea typeface="Karla" pitchFamily="2" charset="0"/>
                <a:cs typeface="Poppins SemiBold" panose="02000000000000000000" pitchFamily="2" charset="0"/>
              </a:rPr>
              <a:t>SLIDE SECTION</a:t>
            </a:r>
            <a:endParaRPr lang="ru-RU" sz="800" b="1" i="0">
              <a:solidFill>
                <a:schemeClr val="bg1"/>
              </a:solidFill>
              <a:ea typeface="Karla" pitchFamily="2" charset="0"/>
              <a:cs typeface="Poppins SemiBold" panose="02000000000000000000" pitchFamily="2" charset="0"/>
            </a:endParaRPr>
          </a:p>
        </p:txBody>
      </p:sp>
      <p:sp>
        <p:nvSpPr>
          <p:cNvPr id="8" name="TextBox 7"/>
          <p:cNvSpPr txBox="1"/>
          <p:nvPr userDrawn="1"/>
        </p:nvSpPr>
        <p:spPr>
          <a:xfrm>
            <a:off x="531011" y="225267"/>
            <a:ext cx="2144456" cy="215444"/>
          </a:xfrm>
          <a:prstGeom prst="rect">
            <a:avLst/>
          </a:prstGeom>
          <a:noFill/>
        </p:spPr>
        <p:txBody>
          <a:bodyPr wrap="square" rtlCol="0">
            <a:spAutoFit/>
          </a:bodyPr>
          <a:lstStyle/>
          <a:p>
            <a:r>
              <a:rPr lang="en-US" sz="800" b="1" i="0">
                <a:solidFill>
                  <a:schemeClr val="tx1"/>
                </a:solidFill>
                <a:latin typeface="Poppins SemiBold" panose="02000000000000000000" pitchFamily="2" charset="0"/>
                <a:ea typeface="Karla" pitchFamily="2" charset="0"/>
                <a:cs typeface="Poppins SemiBold" panose="02000000000000000000" pitchFamily="2" charset="0"/>
              </a:rPr>
              <a:t>PIXEL</a:t>
            </a:r>
            <a:r>
              <a:rPr lang="en-US" sz="800" b="1" i="0" baseline="0">
                <a:solidFill>
                  <a:schemeClr val="tx1"/>
                </a:solidFill>
                <a:latin typeface="Poppins SemiBold" panose="02000000000000000000" pitchFamily="2" charset="0"/>
                <a:ea typeface="Karla" pitchFamily="2" charset="0"/>
                <a:cs typeface="Poppins SemiBold" panose="02000000000000000000" pitchFamily="2" charset="0"/>
              </a:rPr>
              <a:t> VISION</a:t>
            </a:r>
            <a:endParaRPr lang="ru-RU" sz="800" b="1" i="0">
              <a:solidFill>
                <a:schemeClr val="tx1"/>
              </a:solidFill>
              <a:ea typeface="Karla" pitchFamily="2" charset="0"/>
              <a:cs typeface="Poppins SemiBold" panose="02000000000000000000" pitchFamily="2" charset="0"/>
            </a:endParaRPr>
          </a:p>
        </p:txBody>
      </p:sp>
      <p:pic>
        <p:nvPicPr>
          <p:cNvPr id="9" name="Рисунок 8"/>
          <p:cNvPicPr>
            <a:picLocks noChangeAspect="1"/>
          </p:cNvPicPr>
          <p:nvPr userDrawn="1"/>
        </p:nvPicPr>
        <p:blipFill>
          <a:blip r:embed="rId2"/>
          <a:stretch>
            <a:fillRect/>
          </a:stretch>
        </p:blipFill>
        <p:spPr>
          <a:xfrm>
            <a:off x="377965" y="225267"/>
            <a:ext cx="159022" cy="160799"/>
          </a:xfrm>
          <a:prstGeom prst="rect">
            <a:avLst/>
          </a:prstGeom>
        </p:spPr>
      </p:pic>
      <p:sp>
        <p:nvSpPr>
          <p:cNvPr id="10" name="TextBox 9"/>
          <p:cNvSpPr txBox="1"/>
          <p:nvPr userDrawn="1"/>
        </p:nvSpPr>
        <p:spPr>
          <a:xfrm>
            <a:off x="210908" y="6320641"/>
            <a:ext cx="1584088" cy="230832"/>
          </a:xfrm>
          <a:prstGeom prst="rect">
            <a:avLst/>
          </a:prstGeom>
          <a:noFill/>
        </p:spPr>
        <p:txBody>
          <a:bodyPr wrap="none" rtlCol="0">
            <a:spAutoFit/>
          </a:bodyPr>
          <a:lstStyle/>
          <a:p>
            <a:pPr algn="r"/>
            <a:r>
              <a:rPr lang="en-US" sz="900" b="0" i="0">
                <a:solidFill>
                  <a:schemeClr val="bg1">
                    <a:lumMod val="65000"/>
                  </a:schemeClr>
                </a:solidFill>
                <a:latin typeface="Poppins SemiBold" panose="02000000000000000000" pitchFamily="2" charset="0"/>
                <a:ea typeface="Lato" panose="020F0502020204030203" pitchFamily="34" charset="0"/>
                <a:cs typeface="Poppins SemiBold" panose="02000000000000000000" pitchFamily="2" charset="0"/>
              </a:rPr>
              <a:t>www.floraladdress.com</a:t>
            </a:r>
            <a:endParaRPr lang="ru-RU" sz="1000" b="0" i="0">
              <a:solidFill>
                <a:schemeClr val="bg1">
                  <a:lumMod val="65000"/>
                </a:schemeClr>
              </a:solidFill>
              <a:latin typeface="Lato" panose="020F0502020204030203" pitchFamily="34" charset="0"/>
              <a:ea typeface="Lato" panose="020F0502020204030203" pitchFamily="34" charset="0"/>
              <a:cs typeface="Poppins SemiBold" panose="02000000000000000000" pitchFamily="2" charset="0"/>
            </a:endParaRPr>
          </a:p>
        </p:txBody>
      </p:sp>
      <p:sp>
        <p:nvSpPr>
          <p:cNvPr id="14" name="Рисунок 13"/>
          <p:cNvSpPr>
            <a:spLocks noGrp="1"/>
          </p:cNvSpPr>
          <p:nvPr>
            <p:ph type="pic" sz="quarter" idx="10"/>
          </p:nvPr>
        </p:nvSpPr>
        <p:spPr>
          <a:xfrm>
            <a:off x="6644641" y="3396342"/>
            <a:ext cx="2751908" cy="3461658"/>
          </a:xfrm>
        </p:spPr>
        <p:txBody>
          <a:bodyPr/>
          <a:lstStyle/>
          <a:p>
            <a:endParaRPr lang="ru-RU"/>
          </a:p>
        </p:txBody>
      </p:sp>
    </p:spTree>
    <p:extLst>
      <p:ext uri="{BB962C8B-B14F-4D97-AF65-F5344CB8AC3E}">
        <p14:creationId xmlns:p14="http://schemas.microsoft.com/office/powerpoint/2010/main" val="981717540"/>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 id="2147483701" r:id="rId21"/>
    <p:sldLayoutId id="2147483702" r:id="rId22"/>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4645B4AF-E908-F7EB-505C-D521D838E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371" y="3269673"/>
            <a:ext cx="3829050" cy="3467100"/>
          </a:xfrm>
          <a:prstGeom prst="rect">
            <a:avLst/>
          </a:prstGeom>
          <a:noFill/>
          <a:extLst>
            <a:ext uri="{909E8E84-426E-40DD-AFC4-6F175D3DCCD1}">
              <a14:hiddenFill xmlns:a14="http://schemas.microsoft.com/office/drawing/2010/main">
                <a:solidFill>
                  <a:srgbClr val="FFFFFF"/>
                </a:solidFill>
              </a14:hiddenFill>
            </a:ext>
          </a:extLst>
        </p:spPr>
      </p:pic>
      <p:sp>
        <p:nvSpPr>
          <p:cNvPr id="12" name="Заголовок 1">
            <a:extLst>
              <a:ext uri="{FF2B5EF4-FFF2-40B4-BE49-F238E27FC236}">
                <a16:creationId xmlns:a16="http://schemas.microsoft.com/office/drawing/2014/main" id="{F6A731FA-9DF9-6D26-1E70-237C73F87279}"/>
              </a:ext>
            </a:extLst>
          </p:cNvPr>
          <p:cNvSpPr txBox="1">
            <a:spLocks/>
          </p:cNvSpPr>
          <p:nvPr/>
        </p:nvSpPr>
        <p:spPr>
          <a:xfrm>
            <a:off x="-1162155" y="1868883"/>
            <a:ext cx="9251582" cy="2344379"/>
          </a:xfrm>
          <a:prstGeom prst="rect">
            <a:avLst/>
          </a:prstGeom>
        </p:spPr>
        <p:txBody>
          <a:bodyPr>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200" b="1" spc="100" dirty="0">
                <a:solidFill>
                  <a:schemeClr val="bg1"/>
                </a:solidFill>
                <a:latin typeface="Poppins SemiBold" panose="02000000000000000000" pitchFamily="2" charset="0"/>
                <a:ea typeface="Lato" panose="020F0502020204030203" pitchFamily="34" charset="0"/>
                <a:cs typeface="Poppins SemiBold" panose="02000000000000000000" pitchFamily="2" charset="0"/>
              </a:rPr>
              <a:t>Intentions</a:t>
            </a:r>
          </a:p>
          <a:p>
            <a:pPr algn="ctr"/>
            <a:endParaRPr lang="en-US" sz="1600" spc="100" dirty="0">
              <a:solidFill>
                <a:schemeClr val="bg1"/>
              </a:solidFill>
              <a:latin typeface="Poppins Light" panose="02000000000000000000" pitchFamily="2" charset="0"/>
              <a:ea typeface="Lato" panose="020F0502020204030203" pitchFamily="34" charset="0"/>
              <a:cs typeface="Poppins Light" panose="02000000000000000000" pitchFamily="2" charset="0"/>
            </a:endParaRPr>
          </a:p>
          <a:p>
            <a:pPr algn="ctr"/>
            <a:r>
              <a:rPr lang="en-US" sz="1600" spc="100" dirty="0" err="1">
                <a:solidFill>
                  <a:schemeClr val="bg1"/>
                </a:solidFill>
                <a:latin typeface="Poppins Light" panose="02000000000000000000" pitchFamily="2" charset="0"/>
                <a:ea typeface="Lato" panose="020F0502020204030203" pitchFamily="34" charset="0"/>
                <a:cs typeface="Poppins Light" panose="02000000000000000000" pitchFamily="2" charset="0"/>
              </a:rPr>
              <a:t>iBrain</a:t>
            </a:r>
            <a:r>
              <a:rPr lang="en-US" sz="1600" spc="100" dirty="0">
                <a:solidFill>
                  <a:schemeClr val="bg1"/>
                </a:solidFill>
                <a:latin typeface="Poppins Light" panose="02000000000000000000" pitchFamily="2" charset="0"/>
                <a:ea typeface="Lato" panose="020F0502020204030203" pitchFamily="34" charset="0"/>
                <a:cs typeface="Poppins Light" panose="02000000000000000000" pitchFamily="2" charset="0"/>
              </a:rPr>
              <a:t> Developer by</a:t>
            </a:r>
            <a:endParaRPr lang="en-US" sz="1400" spc="100" dirty="0">
              <a:solidFill>
                <a:srgbClr val="0000ED"/>
              </a:solidFill>
              <a:latin typeface="Poppins Light" panose="02000000000000000000" pitchFamily="2" charset="0"/>
              <a:ea typeface="Lato" panose="020F0502020204030203" pitchFamily="34" charset="0"/>
              <a:cs typeface="Poppins Light" panose="02000000000000000000" pitchFamily="2" charset="0"/>
            </a:endParaRPr>
          </a:p>
          <a:p>
            <a:pPr algn="ctr"/>
            <a:endParaRPr lang="ru-RU" sz="4000" b="1" spc="100" dirty="0">
              <a:latin typeface="Nixie"/>
              <a:ea typeface="Lato" panose="020F0502020204030203" pitchFamily="34" charset="0"/>
              <a:cs typeface="Poppins SemiBold" panose="02000000000000000000" pitchFamily="2" charset="0"/>
            </a:endParaRPr>
          </a:p>
        </p:txBody>
      </p:sp>
    </p:spTree>
    <p:extLst>
      <p:ext uri="{BB962C8B-B14F-4D97-AF65-F5344CB8AC3E}">
        <p14:creationId xmlns:p14="http://schemas.microsoft.com/office/powerpoint/2010/main" val="2243494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2F1F5C87-9E79-3AA8-DD32-C5865394AEA5}"/>
              </a:ext>
            </a:extLst>
          </p:cNvPr>
          <p:cNvGraphicFramePr/>
          <p:nvPr>
            <p:extLst>
              <p:ext uri="{D42A27DB-BD31-4B8C-83A1-F6EECF244321}">
                <p14:modId xmlns:p14="http://schemas.microsoft.com/office/powerpoint/2010/main" val="1656941519"/>
              </p:ext>
            </p:extLst>
          </p:nvPr>
        </p:nvGraphicFramePr>
        <p:xfrm>
          <a:off x="-134753" y="-394636"/>
          <a:ext cx="12426214" cy="73825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62876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FINANCIALS</a:t>
            </a:r>
          </a:p>
        </p:txBody>
      </p:sp>
      <p:graphicFrame>
        <p:nvGraphicFramePr>
          <p:cNvPr id="17" name="Table 9">
            <a:extLst>
              <a:ext uri="{FF2B5EF4-FFF2-40B4-BE49-F238E27FC236}">
                <a16:creationId xmlns:a16="http://schemas.microsoft.com/office/drawing/2014/main" id="{CD227AD3-0512-4367-9783-E5F086A86CF5}"/>
              </a:ext>
            </a:extLst>
          </p:cNvPr>
          <p:cNvGraphicFramePr>
            <a:graphicFrameLocks noGrp="1"/>
          </p:cNvGraphicFramePr>
          <p:nvPr>
            <p:ph type="dgm" sz="quarter" idx="15"/>
            <p:extLst>
              <p:ext uri="{D42A27DB-BD31-4B8C-83A1-F6EECF244321}">
                <p14:modId xmlns:p14="http://schemas.microsoft.com/office/powerpoint/2010/main" val="486582999"/>
              </p:ext>
            </p:extLst>
          </p:nvPr>
        </p:nvGraphicFramePr>
        <p:xfrm>
          <a:off x="1421522" y="1501756"/>
          <a:ext cx="9348955" cy="3416472"/>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2023</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2024</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fontAlgn="b"/>
                      <a:r>
                        <a:rPr lang="en-US" sz="1200" b="1" u="none" strike="noStrike" dirty="0">
                          <a:solidFill>
                            <a:schemeClr val="bg1"/>
                          </a:solidFill>
                          <a:effectLst/>
                        </a:rPr>
                        <a:t>2025</a:t>
                      </a:r>
                      <a:endParaRPr lang="en-US" sz="1200" b="1" i="0" u="none" strike="noStrike" dirty="0">
                        <a:solidFill>
                          <a:schemeClr val="bg1"/>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6,250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8,300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algn="l" fontAlgn="b"/>
                      <a:r>
                        <a:rPr lang="en-US" sz="1200" b="1" u="none" strike="noStrike" dirty="0">
                          <a:solidFill>
                            <a:schemeClr val="tx1"/>
                          </a:solidFill>
                          <a:effectLst/>
                        </a:rPr>
                        <a:t>TOTAL REVENUE</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1,500,000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3,000,000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Operations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140,000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180,000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170,000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370,000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340,000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590,000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r h="284706">
                <a:tc>
                  <a:txBody>
                    <a:bodyPr/>
                    <a:lstStyle/>
                    <a:p>
                      <a:pPr algn="l" fontAlgn="b"/>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fontAlgn="b"/>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6985511"/>
                  </a:ext>
                </a:extLst>
              </a:tr>
              <a:tr h="284706">
                <a:tc>
                  <a:txBody>
                    <a:bodyPr/>
                    <a:lstStyle/>
                    <a:p>
                      <a:pPr algn="l" fontAlgn="b"/>
                      <a:r>
                        <a:rPr lang="en-US" sz="1200" b="1" i="0" u="none" strike="noStrike" dirty="0">
                          <a:solidFill>
                            <a:schemeClr val="tx1"/>
                          </a:solidFill>
                          <a:effectLst/>
                          <a:latin typeface="+mn-lt"/>
                        </a:rPr>
                        <a:t>NET INCOME</a:t>
                      </a: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i="0" u="none" strike="noStrike" dirty="0">
                          <a:solidFill>
                            <a:schemeClr val="tx1"/>
                          </a:solidFill>
                          <a:effectLst/>
                          <a:latin typeface="+mn-lt"/>
                        </a:rPr>
                        <a:t>60,000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i="0" u="none" strike="noStrike" dirty="0">
                          <a:solidFill>
                            <a:schemeClr val="tx1"/>
                          </a:solidFill>
                          <a:effectLst/>
                          <a:latin typeface="+mn-lt"/>
                        </a:rPr>
                        <a:t>910,0000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i="0" u="none" strike="noStrike" dirty="0">
                          <a:solidFill>
                            <a:schemeClr val="tx1"/>
                          </a:solidFill>
                          <a:effectLst/>
                          <a:latin typeface="+mn-lt"/>
                        </a:rPr>
                        <a:t>2,250,000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17380379"/>
                  </a:ext>
                </a:extLst>
              </a:tr>
            </a:tbl>
          </a:graphicData>
        </a:graphic>
      </p:graphicFrame>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2023</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5" name="Прямоугольник 1">
            <a:extLst>
              <a:ext uri="{FF2B5EF4-FFF2-40B4-BE49-F238E27FC236}">
                <a16:creationId xmlns:a16="http://schemas.microsoft.com/office/drawing/2014/main" id="{1D4B87D5-58A9-EA76-AEE9-9228DCB1745B}"/>
              </a:ext>
            </a:extLst>
          </p:cNvPr>
          <p:cNvSpPr/>
          <p:nvPr/>
        </p:nvSpPr>
        <p:spPr>
          <a:xfrm>
            <a:off x="3107650" y="5365183"/>
            <a:ext cx="5269831" cy="689676"/>
          </a:xfrm>
          <a:prstGeom prst="rect">
            <a:avLst/>
          </a:prstGeom>
        </p:spPr>
        <p:txBody>
          <a:bodyPr wrap="square">
            <a:spAutoFit/>
          </a:bodyPr>
          <a:lstStyle/>
          <a:p>
            <a:pPr algn="ctr">
              <a:lnSpc>
                <a:spcPts val="1800"/>
              </a:lnSpc>
              <a:spcBef>
                <a:spcPts val="1200"/>
              </a:spcBef>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We are aiming to secure finance for the next 6 months.</a:t>
            </a:r>
          </a:p>
          <a:p>
            <a:pPr algn="ctr">
              <a:lnSpc>
                <a:spcPts val="1800"/>
              </a:lnSpc>
              <a:spcBef>
                <a:spcPts val="1200"/>
              </a:spcBef>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$340 000</a:t>
            </a:r>
          </a:p>
        </p:txBody>
      </p:sp>
    </p:spTree>
    <p:extLst>
      <p:ext uri="{BB962C8B-B14F-4D97-AF65-F5344CB8AC3E}">
        <p14:creationId xmlns:p14="http://schemas.microsoft.com/office/powerpoint/2010/main" val="56699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719042" y="1214117"/>
            <a:ext cx="2870782" cy="1776986"/>
          </a:xfrm>
          <a:prstGeom prst="rect">
            <a:avLst/>
          </a:prstGeom>
        </p:spPr>
        <p:txBody>
          <a:bodyPr vert="horz" lIns="91440" tIns="45720" rIns="91440" bIns="45720" rtlCol="0"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en-ZA" sz="1600" spc="150" dirty="0">
                <a:latin typeface="+mj-lt"/>
                <a:ea typeface="+mj-ea"/>
                <a:cs typeface="+mj-cs"/>
              </a:rPr>
              <a:t>PROOF OF CONCEPT</a:t>
            </a:r>
          </a:p>
          <a:p>
            <a:pPr>
              <a:lnSpc>
                <a:spcPct val="150000"/>
              </a:lnSpc>
              <a:buFont typeface="Wingdings" panose="05000000000000000000" pitchFamily="2" charset="2"/>
              <a:buChar char="ü"/>
            </a:pPr>
            <a:r>
              <a:rPr lang="en-ZA" sz="1600" spc="150" dirty="0">
                <a:latin typeface="+mj-lt"/>
                <a:ea typeface="+mj-ea"/>
                <a:cs typeface="+mj-cs"/>
              </a:rPr>
              <a:t>INFRASTRUCTURE</a:t>
            </a:r>
          </a:p>
          <a:p>
            <a:pPr>
              <a:lnSpc>
                <a:spcPct val="150000"/>
              </a:lnSpc>
              <a:buFont typeface="Wingdings" panose="05000000000000000000" pitchFamily="2" charset="2"/>
              <a:buChar char="ü"/>
            </a:pPr>
            <a:r>
              <a:rPr lang="en-ZA" sz="1600" spc="150" dirty="0">
                <a:latin typeface="+mj-lt"/>
                <a:ea typeface="+mj-ea"/>
                <a:cs typeface="+mj-cs"/>
              </a:rPr>
              <a:t> ETC</a:t>
            </a:r>
          </a:p>
          <a:p>
            <a:pPr marL="0" indent="0" algn="ctr">
              <a:lnSpc>
                <a:spcPct val="150000"/>
              </a:lnSpc>
              <a:buFont typeface="Arial" panose="020B0604020202020204" pitchFamily="34" charset="0"/>
              <a:buNone/>
            </a:pPr>
            <a:endParaRPr lang="en-ZA" sz="16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64237" y="1676819"/>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2023</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2024</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7070093" y="2157466"/>
            <a:ext cx="0" cy="12715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8534580" y="2915298"/>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6806630" y="3429000"/>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8271117" y="344762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481400" y="2463494"/>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PRE-RELEASE</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p:cNvCxnSpPr>
          <p:nvPr/>
        </p:nvCxnSpPr>
        <p:spPr>
          <a:xfrm flipV="1">
            <a:off x="10193139" y="2373537"/>
            <a:ext cx="0" cy="1055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9941251" y="3429000"/>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a:xfrm>
            <a:off x="838200" y="6356350"/>
            <a:ext cx="2743200" cy="365125"/>
          </a:xfrm>
        </p:spPr>
        <p:txBody>
          <a:bodyPr/>
          <a:lstStyle/>
          <a:p>
            <a:r>
              <a:rPr lang="en-US" dirty="0"/>
              <a:t>2023</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12</a:t>
            </a:fld>
            <a:endParaRPr lang="en-ZA" dirty="0"/>
          </a:p>
        </p:txBody>
      </p:sp>
      <p:sp>
        <p:nvSpPr>
          <p:cNvPr id="38" name="Text Placeholder 31">
            <a:extLst>
              <a:ext uri="{FF2B5EF4-FFF2-40B4-BE49-F238E27FC236}">
                <a16:creationId xmlns:a16="http://schemas.microsoft.com/office/drawing/2014/main" id="{98E82715-74CB-0952-DA46-37DB15A4F566}"/>
              </a:ext>
            </a:extLst>
          </p:cNvPr>
          <p:cNvSpPr txBox="1">
            <a:spLocks/>
          </p:cNvSpPr>
          <p:nvPr/>
        </p:nvSpPr>
        <p:spPr>
          <a:xfrm>
            <a:off x="1280159"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a:t>
            </a:r>
            <a:endParaRPr lang="en-ZA" sz="1100" dirty="0"/>
          </a:p>
        </p:txBody>
      </p:sp>
    </p:spTree>
    <p:extLst>
      <p:ext uri="{BB962C8B-B14F-4D97-AF65-F5344CB8AC3E}">
        <p14:creationId xmlns:p14="http://schemas.microsoft.com/office/powerpoint/2010/main" val="57897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Date Placeholder 14">
            <a:extLst>
              <a:ext uri="{FF2B5EF4-FFF2-40B4-BE49-F238E27FC236}">
                <a16:creationId xmlns:a16="http://schemas.microsoft.com/office/drawing/2014/main" id="{CBB5D45C-5AEB-0116-56FB-700AC7B7EFE5}"/>
              </a:ext>
            </a:extLst>
          </p:cNvPr>
          <p:cNvSpPr>
            <a:spLocks noGrp="1"/>
          </p:cNvSpPr>
          <p:nvPr>
            <p:ph type="dt" sz="half" idx="10"/>
          </p:nvPr>
        </p:nvSpPr>
        <p:spPr/>
        <p:txBody>
          <a:bodyPr/>
          <a:lstStyle/>
          <a:p>
            <a:r>
              <a:rPr lang="en-US" dirty="0"/>
              <a:t>2023</a:t>
            </a:r>
          </a:p>
        </p:txBody>
      </p:sp>
      <p:sp>
        <p:nvSpPr>
          <p:cNvPr id="17" name="Slide Number Placeholder 16">
            <a:extLst>
              <a:ext uri="{FF2B5EF4-FFF2-40B4-BE49-F238E27FC236}">
                <a16:creationId xmlns:a16="http://schemas.microsoft.com/office/drawing/2014/main" id="{8F2C2E90-DDBA-5C5B-25DA-A2B8C9BAF57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8" name="Заголовок 1">
            <a:extLst>
              <a:ext uri="{FF2B5EF4-FFF2-40B4-BE49-F238E27FC236}">
                <a16:creationId xmlns:a16="http://schemas.microsoft.com/office/drawing/2014/main" id="{941DD8C9-62CF-3DEA-0840-0D4797568933}"/>
              </a:ext>
            </a:extLst>
          </p:cNvPr>
          <p:cNvSpPr txBox="1">
            <a:spLocks/>
          </p:cNvSpPr>
          <p:nvPr/>
        </p:nvSpPr>
        <p:spPr>
          <a:xfrm>
            <a:off x="933609" y="1018534"/>
            <a:ext cx="7404511" cy="7239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spc="100" dirty="0">
                <a:solidFill>
                  <a:schemeClr val="bg2">
                    <a:lumMod val="25000"/>
                  </a:schemeClr>
                </a:solidFill>
                <a:latin typeface="Poppins SemiBold" panose="02000000000000000000" pitchFamily="2" charset="0"/>
                <a:ea typeface="Lato" panose="020F0502020204030203" pitchFamily="34" charset="0"/>
                <a:cs typeface="Poppins SemiBold" panose="02000000000000000000" pitchFamily="2" charset="0"/>
              </a:rPr>
              <a:t>SUMMARY</a:t>
            </a:r>
          </a:p>
          <a:p>
            <a:endParaRPr lang="en-US" sz="4000" b="1" spc="100" dirty="0">
              <a:solidFill>
                <a:schemeClr val="bg2">
                  <a:lumMod val="25000"/>
                </a:schemeClr>
              </a:solidFill>
              <a:latin typeface="Nixie"/>
              <a:ea typeface="Lato" panose="020F0502020204030203" pitchFamily="34" charset="0"/>
              <a:cs typeface="Poppins SemiBold" panose="02000000000000000000" pitchFamily="2" charset="0"/>
            </a:endParaRPr>
          </a:p>
          <a:p>
            <a:endParaRPr lang="ru-RU" sz="4000" b="1" spc="100" dirty="0">
              <a:solidFill>
                <a:schemeClr val="bg2">
                  <a:lumMod val="25000"/>
                </a:schemeClr>
              </a:solidFill>
              <a:latin typeface="Nixie"/>
              <a:ea typeface="Lato" panose="020F0502020204030203" pitchFamily="34" charset="0"/>
              <a:cs typeface="Poppins SemiBold" panose="02000000000000000000" pitchFamily="2" charset="0"/>
            </a:endParaRPr>
          </a:p>
        </p:txBody>
      </p:sp>
      <p:sp>
        <p:nvSpPr>
          <p:cNvPr id="19" name="Текст 11">
            <a:extLst>
              <a:ext uri="{FF2B5EF4-FFF2-40B4-BE49-F238E27FC236}">
                <a16:creationId xmlns:a16="http://schemas.microsoft.com/office/drawing/2014/main" id="{4DD26D7F-F672-1B61-23C5-2155677DB909}"/>
              </a:ext>
            </a:extLst>
          </p:cNvPr>
          <p:cNvSpPr txBox="1">
            <a:spLocks/>
          </p:cNvSpPr>
          <p:nvPr/>
        </p:nvSpPr>
        <p:spPr>
          <a:xfrm>
            <a:off x="3234019" y="2859122"/>
            <a:ext cx="280369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INTENTIONS &amp; VOICE</a:t>
            </a:r>
          </a:p>
          <a:p>
            <a:pPr>
              <a:lnSpc>
                <a:spcPts val="1800"/>
              </a:lnSpc>
            </a:pPr>
            <a:r>
              <a:rPr lang="en-US" sz="1100" kern="0" dirty="0">
                <a:solidFill>
                  <a:schemeClr val="bg1">
                    <a:lumMod val="65000"/>
                  </a:schemeClr>
                </a:solidFill>
                <a:latin typeface="Poppins" panose="02000000000000000000" pitchFamily="2" charset="0"/>
                <a:cs typeface="Poppins" panose="02000000000000000000" pitchFamily="2" charset="0"/>
              </a:rPr>
              <a:t>Our software development approach is centered around discussing requirements, rather than solely relying on coding.</a:t>
            </a:r>
          </a:p>
        </p:txBody>
      </p:sp>
      <p:grpSp>
        <p:nvGrpSpPr>
          <p:cNvPr id="20" name="Группа 9">
            <a:extLst>
              <a:ext uri="{FF2B5EF4-FFF2-40B4-BE49-F238E27FC236}">
                <a16:creationId xmlns:a16="http://schemas.microsoft.com/office/drawing/2014/main" id="{F85CA79F-66C6-AF33-7108-484B523C4832}"/>
              </a:ext>
            </a:extLst>
          </p:cNvPr>
          <p:cNvGrpSpPr/>
          <p:nvPr/>
        </p:nvGrpSpPr>
        <p:grpSpPr>
          <a:xfrm>
            <a:off x="2349795" y="2524197"/>
            <a:ext cx="728383" cy="669851"/>
            <a:chOff x="935665" y="3221665"/>
            <a:chExt cx="728383" cy="669851"/>
          </a:xfrm>
        </p:grpSpPr>
        <p:sp>
          <p:nvSpPr>
            <p:cNvPr id="21" name="Текст 11">
              <a:extLst>
                <a:ext uri="{FF2B5EF4-FFF2-40B4-BE49-F238E27FC236}">
                  <a16:creationId xmlns:a16="http://schemas.microsoft.com/office/drawing/2014/main" id="{21B7C944-0715-4322-1357-460580235368}"/>
                </a:ext>
              </a:extLst>
            </p:cNvPr>
            <p:cNvSpPr txBox="1">
              <a:spLocks/>
            </p:cNvSpPr>
            <p:nvPr/>
          </p:nvSpPr>
          <p:spPr>
            <a:xfrm>
              <a:off x="978197" y="3388510"/>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Poppins SemiBold" panose="02000000000000000000" pitchFamily="2" charset="0"/>
                  <a:cs typeface="Poppins SemiBold" panose="02000000000000000000" pitchFamily="2" charset="0"/>
                </a:rPr>
                <a:t>01</a:t>
              </a:r>
            </a:p>
          </p:txBody>
        </p:sp>
        <p:sp>
          <p:nvSpPr>
            <p:cNvPr id="22" name="Прямоугольник 1">
              <a:extLst>
                <a:ext uri="{FF2B5EF4-FFF2-40B4-BE49-F238E27FC236}">
                  <a16:creationId xmlns:a16="http://schemas.microsoft.com/office/drawing/2014/main" id="{2805198A-5489-0495-43DD-A80727D45E6E}"/>
                </a:ext>
              </a:extLst>
            </p:cNvPr>
            <p:cNvSpPr/>
            <p:nvPr/>
          </p:nvSpPr>
          <p:spPr>
            <a:xfrm>
              <a:off x="935665" y="3221665"/>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3" name="Текст 11">
            <a:extLst>
              <a:ext uri="{FF2B5EF4-FFF2-40B4-BE49-F238E27FC236}">
                <a16:creationId xmlns:a16="http://schemas.microsoft.com/office/drawing/2014/main" id="{3AA9AD57-B39B-C231-519D-87DB695C3AF5}"/>
              </a:ext>
            </a:extLst>
          </p:cNvPr>
          <p:cNvSpPr txBox="1">
            <a:spLocks/>
          </p:cNvSpPr>
          <p:nvPr/>
        </p:nvSpPr>
        <p:spPr>
          <a:xfrm>
            <a:off x="7136309" y="2859122"/>
            <a:ext cx="280369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INNOVATION</a:t>
            </a:r>
          </a:p>
          <a:p>
            <a:pPr>
              <a:lnSpc>
                <a:spcPts val="1800"/>
              </a:lnSpc>
            </a:pPr>
            <a:r>
              <a:rPr lang="en-US" sz="1100" kern="0" dirty="0">
                <a:solidFill>
                  <a:schemeClr val="bg1">
                    <a:lumMod val="65000"/>
                  </a:schemeClr>
                </a:solidFill>
                <a:latin typeface="Poppins" panose="02000000000000000000" pitchFamily="2" charset="0"/>
                <a:cs typeface="Poppins" panose="02000000000000000000" pitchFamily="2" charset="0"/>
              </a:rPr>
              <a:t>It is the first solution to offer such a unique and valuable feature.</a:t>
            </a:r>
            <a:endParaRPr lang="en-US" sz="1100" b="1" dirty="0">
              <a:solidFill>
                <a:schemeClr val="bg1">
                  <a:lumMod val="65000"/>
                </a:schemeClr>
              </a:solidFill>
              <a:latin typeface="Poppins" panose="02000000000000000000" pitchFamily="2" charset="0"/>
              <a:cs typeface="Poppins" panose="02000000000000000000" pitchFamily="2" charset="0"/>
            </a:endParaRPr>
          </a:p>
        </p:txBody>
      </p:sp>
      <p:grpSp>
        <p:nvGrpSpPr>
          <p:cNvPr id="24" name="Группа 49">
            <a:extLst>
              <a:ext uri="{FF2B5EF4-FFF2-40B4-BE49-F238E27FC236}">
                <a16:creationId xmlns:a16="http://schemas.microsoft.com/office/drawing/2014/main" id="{0587AAE0-048F-E663-4B83-F266240432F6}"/>
              </a:ext>
            </a:extLst>
          </p:cNvPr>
          <p:cNvGrpSpPr/>
          <p:nvPr/>
        </p:nvGrpSpPr>
        <p:grpSpPr>
          <a:xfrm>
            <a:off x="6252085" y="2524197"/>
            <a:ext cx="707117" cy="669851"/>
            <a:chOff x="6252085" y="1910584"/>
            <a:chExt cx="707117" cy="669851"/>
          </a:xfrm>
        </p:grpSpPr>
        <p:sp>
          <p:nvSpPr>
            <p:cNvPr id="25" name="Текст 11">
              <a:extLst>
                <a:ext uri="{FF2B5EF4-FFF2-40B4-BE49-F238E27FC236}">
                  <a16:creationId xmlns:a16="http://schemas.microsoft.com/office/drawing/2014/main" id="{C6603F9E-B769-A426-EBD8-3BF36D84C66D}"/>
                </a:ext>
              </a:extLst>
            </p:cNvPr>
            <p:cNvSpPr txBox="1">
              <a:spLocks/>
            </p:cNvSpPr>
            <p:nvPr/>
          </p:nvSpPr>
          <p:spPr>
            <a:xfrm>
              <a:off x="6273351" y="2077429"/>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Poppins SemiBold" panose="02000000000000000000" pitchFamily="2" charset="0"/>
                  <a:cs typeface="Poppins SemiBold" panose="02000000000000000000" pitchFamily="2" charset="0"/>
                </a:rPr>
                <a:t>02</a:t>
              </a:r>
            </a:p>
          </p:txBody>
        </p:sp>
        <p:sp>
          <p:nvSpPr>
            <p:cNvPr id="26" name="Прямоугольник 18">
              <a:extLst>
                <a:ext uri="{FF2B5EF4-FFF2-40B4-BE49-F238E27FC236}">
                  <a16:creationId xmlns:a16="http://schemas.microsoft.com/office/drawing/2014/main" id="{6D6A0A1B-9ACB-D13E-4989-01480ABF2018}"/>
                </a:ext>
              </a:extLst>
            </p:cNvPr>
            <p:cNvSpPr/>
            <p:nvPr/>
          </p:nvSpPr>
          <p:spPr>
            <a:xfrm>
              <a:off x="6252085" y="1910584"/>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27" name="Текст 11">
            <a:extLst>
              <a:ext uri="{FF2B5EF4-FFF2-40B4-BE49-F238E27FC236}">
                <a16:creationId xmlns:a16="http://schemas.microsoft.com/office/drawing/2014/main" id="{B60CED5A-AFC0-010D-E6F2-110586BD6273}"/>
              </a:ext>
            </a:extLst>
          </p:cNvPr>
          <p:cNvSpPr txBox="1">
            <a:spLocks/>
          </p:cNvSpPr>
          <p:nvPr/>
        </p:nvSpPr>
        <p:spPr>
          <a:xfrm>
            <a:off x="3276551" y="4618438"/>
            <a:ext cx="280369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PRODUCT MVP</a:t>
            </a:r>
          </a:p>
          <a:p>
            <a:pPr>
              <a:lnSpc>
                <a:spcPts val="1800"/>
              </a:lnSpc>
            </a:pPr>
            <a:r>
              <a:rPr lang="en-US" sz="1100" kern="0" dirty="0">
                <a:solidFill>
                  <a:schemeClr val="bg1">
                    <a:lumMod val="65000"/>
                  </a:schemeClr>
                </a:solidFill>
                <a:latin typeface="Poppins" panose="02000000000000000000" pitchFamily="2" charset="0"/>
                <a:ea typeface="Karla" pitchFamily="2" charset="0"/>
                <a:cs typeface="Poppins" panose="02000000000000000000" pitchFamily="2" charset="0"/>
              </a:rPr>
              <a:t>Our product has been developed and can be launched as an MVP in just two weeks.</a:t>
            </a:r>
            <a:endParaRPr lang="en-US" sz="1100" b="1" dirty="0">
              <a:solidFill>
                <a:schemeClr val="bg1">
                  <a:lumMod val="65000"/>
                </a:schemeClr>
              </a:solidFill>
              <a:latin typeface="Poppins" panose="02000000000000000000" pitchFamily="2" charset="0"/>
              <a:cs typeface="Poppins" panose="02000000000000000000" pitchFamily="2" charset="0"/>
            </a:endParaRPr>
          </a:p>
        </p:txBody>
      </p:sp>
      <p:grpSp>
        <p:nvGrpSpPr>
          <p:cNvPr id="28" name="Группа 50">
            <a:extLst>
              <a:ext uri="{FF2B5EF4-FFF2-40B4-BE49-F238E27FC236}">
                <a16:creationId xmlns:a16="http://schemas.microsoft.com/office/drawing/2014/main" id="{745F7C55-D37D-D128-6BC9-4E8DC336A7AD}"/>
              </a:ext>
            </a:extLst>
          </p:cNvPr>
          <p:cNvGrpSpPr/>
          <p:nvPr/>
        </p:nvGrpSpPr>
        <p:grpSpPr>
          <a:xfrm>
            <a:off x="2392327" y="4283513"/>
            <a:ext cx="717750" cy="669851"/>
            <a:chOff x="2392327" y="4115068"/>
            <a:chExt cx="717750" cy="669851"/>
          </a:xfrm>
        </p:grpSpPr>
        <p:sp>
          <p:nvSpPr>
            <p:cNvPr id="29" name="Текст 11">
              <a:extLst>
                <a:ext uri="{FF2B5EF4-FFF2-40B4-BE49-F238E27FC236}">
                  <a16:creationId xmlns:a16="http://schemas.microsoft.com/office/drawing/2014/main" id="{2F2ECD78-04BC-19DB-6A9D-3BA941C01F73}"/>
                </a:ext>
              </a:extLst>
            </p:cNvPr>
            <p:cNvSpPr txBox="1">
              <a:spLocks/>
            </p:cNvSpPr>
            <p:nvPr/>
          </p:nvSpPr>
          <p:spPr>
            <a:xfrm>
              <a:off x="2424226" y="4281913"/>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Poppins SemiBold" panose="02000000000000000000" pitchFamily="2" charset="0"/>
                  <a:cs typeface="Poppins SemiBold" panose="02000000000000000000" pitchFamily="2" charset="0"/>
                </a:rPr>
                <a:t>03</a:t>
              </a:r>
            </a:p>
          </p:txBody>
        </p:sp>
        <p:sp>
          <p:nvSpPr>
            <p:cNvPr id="30" name="Прямоугольник 30">
              <a:extLst>
                <a:ext uri="{FF2B5EF4-FFF2-40B4-BE49-F238E27FC236}">
                  <a16:creationId xmlns:a16="http://schemas.microsoft.com/office/drawing/2014/main" id="{62452A19-A392-BD09-99AD-87E2435764A6}"/>
                </a:ext>
              </a:extLst>
            </p:cNvPr>
            <p:cNvSpPr/>
            <p:nvPr/>
          </p:nvSpPr>
          <p:spPr>
            <a:xfrm>
              <a:off x="2392327" y="4115068"/>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sp>
        <p:nvSpPr>
          <p:cNvPr id="31" name="Текст 11">
            <a:extLst>
              <a:ext uri="{FF2B5EF4-FFF2-40B4-BE49-F238E27FC236}">
                <a16:creationId xmlns:a16="http://schemas.microsoft.com/office/drawing/2014/main" id="{3D27E61B-6B05-D629-591E-AC90F1D8CC20}"/>
              </a:ext>
            </a:extLst>
          </p:cNvPr>
          <p:cNvSpPr txBox="1">
            <a:spLocks/>
          </p:cNvSpPr>
          <p:nvPr/>
        </p:nvSpPr>
        <p:spPr>
          <a:xfrm>
            <a:off x="7121691" y="4618438"/>
            <a:ext cx="2803693" cy="1571579"/>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solidFill>
                  <a:schemeClr val="bg2">
                    <a:lumMod val="25000"/>
                  </a:schemeClr>
                </a:solidFill>
                <a:latin typeface="Poppins SemiBold" panose="02000000000000000000" pitchFamily="2" charset="0"/>
                <a:cs typeface="Poppins SemiBold" panose="02000000000000000000" pitchFamily="2" charset="0"/>
              </a:rPr>
              <a:t>STRONG PARTNERS</a:t>
            </a:r>
          </a:p>
          <a:p>
            <a:pPr>
              <a:lnSpc>
                <a:spcPts val="1800"/>
              </a:lnSpc>
            </a:pPr>
            <a:r>
              <a:rPr lang="en-US" sz="1100" kern="0" dirty="0">
                <a:solidFill>
                  <a:schemeClr val="bg1">
                    <a:lumMod val="65000"/>
                  </a:schemeClr>
                </a:solidFill>
                <a:latin typeface="Poppins" panose="02000000000000000000" pitchFamily="2" charset="0"/>
                <a:ea typeface="Karla" pitchFamily="2" charset="0"/>
                <a:cs typeface="Poppins" panose="02000000000000000000" pitchFamily="2" charset="0"/>
              </a:rPr>
              <a:t>Our strong partnerships in the industry give us the trust and confidence to deliver exceptional results.</a:t>
            </a:r>
            <a:endParaRPr lang="en-US" sz="1100" b="1" dirty="0">
              <a:solidFill>
                <a:schemeClr val="bg1">
                  <a:lumMod val="65000"/>
                </a:schemeClr>
              </a:solidFill>
              <a:latin typeface="Poppins" panose="02000000000000000000" pitchFamily="2" charset="0"/>
              <a:cs typeface="Poppins" panose="02000000000000000000" pitchFamily="2" charset="0"/>
            </a:endParaRPr>
          </a:p>
        </p:txBody>
      </p:sp>
      <p:grpSp>
        <p:nvGrpSpPr>
          <p:cNvPr id="32" name="Группа 51">
            <a:extLst>
              <a:ext uri="{FF2B5EF4-FFF2-40B4-BE49-F238E27FC236}">
                <a16:creationId xmlns:a16="http://schemas.microsoft.com/office/drawing/2014/main" id="{C24258A2-DCA7-9854-0A8F-30D9BF27C795}"/>
              </a:ext>
            </a:extLst>
          </p:cNvPr>
          <p:cNvGrpSpPr/>
          <p:nvPr/>
        </p:nvGrpSpPr>
        <p:grpSpPr>
          <a:xfrm>
            <a:off x="6294617" y="4283513"/>
            <a:ext cx="696484" cy="669851"/>
            <a:chOff x="6294617" y="4115068"/>
            <a:chExt cx="696484" cy="669851"/>
          </a:xfrm>
        </p:grpSpPr>
        <p:sp>
          <p:nvSpPr>
            <p:cNvPr id="33" name="Текст 11">
              <a:extLst>
                <a:ext uri="{FF2B5EF4-FFF2-40B4-BE49-F238E27FC236}">
                  <a16:creationId xmlns:a16="http://schemas.microsoft.com/office/drawing/2014/main" id="{A1515005-11F0-3985-D22B-E8AFF50DA9A0}"/>
                </a:ext>
              </a:extLst>
            </p:cNvPr>
            <p:cNvSpPr txBox="1">
              <a:spLocks/>
            </p:cNvSpPr>
            <p:nvPr/>
          </p:nvSpPr>
          <p:spPr>
            <a:xfrm>
              <a:off x="6305250" y="4281913"/>
              <a:ext cx="685851" cy="39995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bg2">
                      <a:lumMod val="25000"/>
                    </a:schemeClr>
                  </a:solidFill>
                  <a:latin typeface="Poppins SemiBold" panose="02000000000000000000" pitchFamily="2" charset="0"/>
                  <a:cs typeface="Poppins SemiBold" panose="02000000000000000000" pitchFamily="2" charset="0"/>
                </a:rPr>
                <a:t>04</a:t>
              </a:r>
            </a:p>
          </p:txBody>
        </p:sp>
        <p:sp>
          <p:nvSpPr>
            <p:cNvPr id="34" name="Прямоугольник 26">
              <a:extLst>
                <a:ext uri="{FF2B5EF4-FFF2-40B4-BE49-F238E27FC236}">
                  <a16:creationId xmlns:a16="http://schemas.microsoft.com/office/drawing/2014/main" id="{A9D6433D-275A-A057-D9F4-371F502FC5B7}"/>
                </a:ext>
              </a:extLst>
            </p:cNvPr>
            <p:cNvSpPr/>
            <p:nvPr/>
          </p:nvSpPr>
          <p:spPr>
            <a:xfrm>
              <a:off x="6294617" y="4115068"/>
              <a:ext cx="669851" cy="669851"/>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grpSp>
      <p:cxnSp>
        <p:nvCxnSpPr>
          <p:cNvPr id="35" name="Прямая соединительная линия 32">
            <a:extLst>
              <a:ext uri="{FF2B5EF4-FFF2-40B4-BE49-F238E27FC236}">
                <a16:creationId xmlns:a16="http://schemas.microsoft.com/office/drawing/2014/main" id="{949F95E5-9284-BEC7-26D4-48BDF7447883}"/>
              </a:ext>
            </a:extLst>
          </p:cNvPr>
          <p:cNvCxnSpPr/>
          <p:nvPr/>
        </p:nvCxnSpPr>
        <p:spPr>
          <a:xfrm>
            <a:off x="3324176" y="2691042"/>
            <a:ext cx="742857"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6" name="Прямая соединительная линия 46">
            <a:extLst>
              <a:ext uri="{FF2B5EF4-FFF2-40B4-BE49-F238E27FC236}">
                <a16:creationId xmlns:a16="http://schemas.microsoft.com/office/drawing/2014/main" id="{D2E89D1E-F7B0-C851-5DCB-BDA10EBCAA94}"/>
              </a:ext>
            </a:extLst>
          </p:cNvPr>
          <p:cNvCxnSpPr/>
          <p:nvPr/>
        </p:nvCxnSpPr>
        <p:spPr>
          <a:xfrm>
            <a:off x="7245493" y="2691042"/>
            <a:ext cx="742857"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47">
            <a:extLst>
              <a:ext uri="{FF2B5EF4-FFF2-40B4-BE49-F238E27FC236}">
                <a16:creationId xmlns:a16="http://schemas.microsoft.com/office/drawing/2014/main" id="{CDACF598-793D-A2EA-A668-0BE5CBF669D4}"/>
              </a:ext>
            </a:extLst>
          </p:cNvPr>
          <p:cNvCxnSpPr/>
          <p:nvPr/>
        </p:nvCxnSpPr>
        <p:spPr>
          <a:xfrm>
            <a:off x="3359012" y="4454433"/>
            <a:ext cx="742857"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48">
            <a:extLst>
              <a:ext uri="{FF2B5EF4-FFF2-40B4-BE49-F238E27FC236}">
                <a16:creationId xmlns:a16="http://schemas.microsoft.com/office/drawing/2014/main" id="{847801DF-460C-BFCD-A9FE-7FD62B35533C}"/>
              </a:ext>
            </a:extLst>
          </p:cNvPr>
          <p:cNvCxnSpPr/>
          <p:nvPr/>
        </p:nvCxnSpPr>
        <p:spPr>
          <a:xfrm>
            <a:off x="7245493" y="4454433"/>
            <a:ext cx="742857" cy="0"/>
          </a:xfrm>
          <a:prstGeom prst="line">
            <a:avLst/>
          </a:prstGeom>
          <a:ln w="1905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DE813020-1D8B-CA8C-5A0E-C4A3FFA095FB}"/>
              </a:ext>
            </a:extLst>
          </p:cNvPr>
          <p:cNvPicPr>
            <a:picLocks noChangeAspect="1"/>
          </p:cNvPicPr>
          <p:nvPr/>
        </p:nvPicPr>
        <p:blipFill>
          <a:blip r:embed="rId2"/>
          <a:stretch>
            <a:fillRect/>
          </a:stretch>
        </p:blipFill>
        <p:spPr>
          <a:xfrm>
            <a:off x="10128176" y="1018534"/>
            <a:ext cx="981760" cy="1094673"/>
          </a:xfrm>
          <a:prstGeom prst="rect">
            <a:avLst/>
          </a:prstGeom>
        </p:spPr>
      </p:pic>
    </p:spTree>
    <p:extLst>
      <p:ext uri="{BB962C8B-B14F-4D97-AF65-F5344CB8AC3E}">
        <p14:creationId xmlns:p14="http://schemas.microsoft.com/office/powerpoint/2010/main" val="2241278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300" fill="hold"/>
                                        <p:tgtEl>
                                          <p:spTgt spid="18"/>
                                        </p:tgtEl>
                                        <p:attrNameLst>
                                          <p:attrName>ppt_x</p:attrName>
                                        </p:attrNameLst>
                                      </p:cBhvr>
                                      <p:tavLst>
                                        <p:tav tm="0">
                                          <p:val>
                                            <p:strVal val="0-#ppt_w/2"/>
                                          </p:val>
                                        </p:tav>
                                        <p:tav tm="100000">
                                          <p:val>
                                            <p:strVal val="#ppt_x"/>
                                          </p:val>
                                        </p:tav>
                                      </p:tavLst>
                                    </p:anim>
                                    <p:anim calcmode="lin" valueType="num">
                                      <p:cBhvr additive="base">
                                        <p:cTn id="8" dur="3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300" fill="hold"/>
                                        <p:tgtEl>
                                          <p:spTgt spid="20"/>
                                        </p:tgtEl>
                                        <p:attrNameLst>
                                          <p:attrName>ppt_x</p:attrName>
                                        </p:attrNameLst>
                                      </p:cBhvr>
                                      <p:tavLst>
                                        <p:tav tm="0">
                                          <p:val>
                                            <p:strVal val="0-#ppt_w/2"/>
                                          </p:val>
                                        </p:tav>
                                        <p:tav tm="100000">
                                          <p:val>
                                            <p:strVal val="#ppt_x"/>
                                          </p:val>
                                        </p:tav>
                                      </p:tavLst>
                                    </p:anim>
                                    <p:anim calcmode="lin" valueType="num">
                                      <p:cBhvr additive="base">
                                        <p:cTn id="14" dur="3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25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xEl>
                                              <p:pRg st="0" end="0"/>
                                            </p:txEl>
                                          </p:spTgt>
                                        </p:tgtEl>
                                        <p:attrNameLst>
                                          <p:attrName>style.visibility</p:attrName>
                                        </p:attrNameLst>
                                      </p:cBhvr>
                                      <p:to>
                                        <p:strVal val="visible"/>
                                      </p:to>
                                    </p:set>
                                    <p:animEffect transition="in" filter="wipe(up)">
                                      <p:cBhvr>
                                        <p:cTn id="24" dur="300"/>
                                        <p:tgtEl>
                                          <p:spTgt spid="1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300" fill="hold"/>
                                        <p:tgtEl>
                                          <p:spTgt spid="24"/>
                                        </p:tgtEl>
                                        <p:attrNameLst>
                                          <p:attrName>ppt_x</p:attrName>
                                        </p:attrNameLst>
                                      </p:cBhvr>
                                      <p:tavLst>
                                        <p:tav tm="0">
                                          <p:val>
                                            <p:strVal val="0-#ppt_w/2"/>
                                          </p:val>
                                        </p:tav>
                                        <p:tav tm="100000">
                                          <p:val>
                                            <p:strVal val="#ppt_x"/>
                                          </p:val>
                                        </p:tav>
                                      </p:tavLst>
                                    </p:anim>
                                    <p:anim calcmode="lin" valueType="num">
                                      <p:cBhvr additive="base">
                                        <p:cTn id="30" dur="3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25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4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400"/>
                                        <p:tgtEl>
                                          <p:spTgt spid="23">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
                                            <p:txEl>
                                              <p:pRg st="1" end="1"/>
                                            </p:txEl>
                                          </p:spTgt>
                                        </p:tgtEl>
                                        <p:attrNameLst>
                                          <p:attrName>style.visibility</p:attrName>
                                        </p:attrNameLst>
                                      </p:cBhvr>
                                      <p:to>
                                        <p:strVal val="visible"/>
                                      </p:to>
                                    </p:set>
                                    <p:animEffect transition="in" filter="fade">
                                      <p:cBhvr>
                                        <p:cTn id="50" dur="400"/>
                                        <p:tgtEl>
                                          <p:spTgt spid="23">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300" fill="hold"/>
                                        <p:tgtEl>
                                          <p:spTgt spid="28"/>
                                        </p:tgtEl>
                                        <p:attrNameLst>
                                          <p:attrName>ppt_x</p:attrName>
                                        </p:attrNameLst>
                                      </p:cBhvr>
                                      <p:tavLst>
                                        <p:tav tm="0">
                                          <p:val>
                                            <p:strVal val="0-#ppt_w/2"/>
                                          </p:val>
                                        </p:tav>
                                        <p:tav tm="100000">
                                          <p:val>
                                            <p:strVal val="#ppt_x"/>
                                          </p:val>
                                        </p:tav>
                                      </p:tavLst>
                                    </p:anim>
                                    <p:anim calcmode="lin" valueType="num">
                                      <p:cBhvr additive="base">
                                        <p:cTn id="56" dur="3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25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Effect transition="in" filter="wipe(up)">
                                      <p:cBhvr>
                                        <p:cTn id="66" dur="300"/>
                                        <p:tgtEl>
                                          <p:spTgt spid="2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300" fill="hold"/>
                                        <p:tgtEl>
                                          <p:spTgt spid="32"/>
                                        </p:tgtEl>
                                        <p:attrNameLst>
                                          <p:attrName>ppt_x</p:attrName>
                                        </p:attrNameLst>
                                      </p:cBhvr>
                                      <p:tavLst>
                                        <p:tav tm="0">
                                          <p:val>
                                            <p:strVal val="0-#ppt_w/2"/>
                                          </p:val>
                                        </p:tav>
                                        <p:tav tm="100000">
                                          <p:val>
                                            <p:strVal val="#ppt_x"/>
                                          </p:val>
                                        </p:tav>
                                      </p:tavLst>
                                    </p:anim>
                                    <p:anim calcmode="lin" valueType="num">
                                      <p:cBhvr additive="base">
                                        <p:cTn id="72" dur="3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25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1">
                                            <p:txEl>
                                              <p:pRg st="0" end="0"/>
                                            </p:txEl>
                                          </p:spTgt>
                                        </p:tgtEl>
                                        <p:attrNameLst>
                                          <p:attrName>style.visibility</p:attrName>
                                        </p:attrNameLst>
                                      </p:cBhvr>
                                      <p:to>
                                        <p:strVal val="visible"/>
                                      </p:to>
                                    </p:set>
                                    <p:animEffect transition="in" filter="wipe(up)">
                                      <p:cBhvr>
                                        <p:cTn id="82" dur="3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154385" y="136525"/>
            <a:ext cx="4179570" cy="1524735"/>
          </a:xfrm>
        </p:spPr>
        <p:txBody>
          <a:bodyPr/>
          <a:lstStyle/>
          <a:p>
            <a:r>
              <a:rPr lang="en-US" dirty="0"/>
              <a:t>THANK YOU</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2023</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14</a:t>
            </a:fld>
            <a:endParaRPr lang="en-US" dirty="0"/>
          </a:p>
        </p:txBody>
      </p:sp>
      <p:pic>
        <p:nvPicPr>
          <p:cNvPr id="9" name="Picture 8" descr="A logo with a bird and text&#10;&#10;Description automatically generated">
            <a:extLst>
              <a:ext uri="{FF2B5EF4-FFF2-40B4-BE49-F238E27FC236}">
                <a16:creationId xmlns:a16="http://schemas.microsoft.com/office/drawing/2014/main" id="{05CE1217-6CC8-0902-7F77-704907AEEBB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9428" y="2709820"/>
            <a:ext cx="3790977" cy="3429000"/>
          </a:xfrm>
          <a:prstGeom prst="rect">
            <a:avLst/>
          </a:prstGeom>
        </p:spPr>
      </p:pic>
      <p:pic>
        <p:nvPicPr>
          <p:cNvPr id="10" name="Picture 9">
            <a:extLst>
              <a:ext uri="{FF2B5EF4-FFF2-40B4-BE49-F238E27FC236}">
                <a16:creationId xmlns:a16="http://schemas.microsoft.com/office/drawing/2014/main" id="{45E50498-FB63-2698-5783-68B872636734}"/>
              </a:ext>
            </a:extLst>
          </p:cNvPr>
          <p:cNvPicPr>
            <a:picLocks noChangeAspect="1"/>
          </p:cNvPicPr>
          <p:nvPr/>
        </p:nvPicPr>
        <p:blipFill>
          <a:blip r:embed="rId3"/>
          <a:stretch>
            <a:fillRect/>
          </a:stretch>
        </p:blipFill>
        <p:spPr>
          <a:xfrm>
            <a:off x="6479721" y="3136828"/>
            <a:ext cx="2401389" cy="2574983"/>
          </a:xfrm>
          <a:prstGeom prst="rect">
            <a:avLst/>
          </a:prstGeom>
        </p:spPr>
      </p:pic>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B473451-4364-6596-1E33-0DE7CB145BD4}"/>
              </a:ext>
            </a:extLst>
          </p:cNvPr>
          <p:cNvSpPr txBox="1"/>
          <p:nvPr/>
        </p:nvSpPr>
        <p:spPr>
          <a:xfrm>
            <a:off x="7474035" y="2234692"/>
            <a:ext cx="5032001" cy="4524315"/>
          </a:xfrm>
          <a:prstGeom prst="rect">
            <a:avLst/>
          </a:prstGeom>
          <a:noFill/>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spc="100" dirty="0">
                <a:latin typeface="Poppins SemiBold" panose="02000000000000000000" pitchFamily="2" charset="0"/>
                <a:ea typeface="Lato" panose="020F0502020204030203" pitchFamily="34" charset="0"/>
                <a:cs typeface="Poppins SemiBold" panose="02000000000000000000" pitchFamily="2" charset="0"/>
              </a:rPr>
              <a:t>SPEAK </a:t>
            </a:r>
            <a:r>
              <a:rPr lang="en-US" sz="2800" spc="100" dirty="0">
                <a:latin typeface="Poppins SemiBold" panose="02000000000000000000" pitchFamily="2" charset="0"/>
                <a:ea typeface="Lato" panose="020F0502020204030203" pitchFamily="34" charset="0"/>
                <a:cs typeface="Poppins SemiBold" panose="02000000000000000000" pitchFamily="2" charset="0"/>
              </a:rPr>
              <a:t>YOUR</a:t>
            </a:r>
            <a:r>
              <a:rPr lang="en-US" sz="4000" spc="100" dirty="0">
                <a:latin typeface="Poppins SemiBold" panose="02000000000000000000" pitchFamily="2" charset="0"/>
                <a:ea typeface="Lato" panose="020F0502020204030203" pitchFamily="34" charset="0"/>
                <a:cs typeface="Poppins SemiBold" panose="02000000000000000000" pitchFamily="2" charset="0"/>
              </a:rPr>
              <a:t> </a:t>
            </a:r>
            <a:r>
              <a:rPr lang="en-US" sz="3200" spc="100" dirty="0">
                <a:latin typeface="Poppins SemiBold" panose="02000000000000000000" pitchFamily="2" charset="0"/>
                <a:ea typeface="Lato" panose="020F0502020204030203" pitchFamily="34" charset="0"/>
                <a:cs typeface="Poppins SemiBold" panose="02000000000000000000" pitchFamily="2" charset="0"/>
              </a:rPr>
              <a:t>SOFTWARE DEVELOPMENT  </a:t>
            </a:r>
            <a:r>
              <a:rPr lang="en-US" sz="4800" b="1" spc="100" dirty="0">
                <a:latin typeface="Poppins SemiBold" panose="02000000000000000000" pitchFamily="2" charset="0"/>
                <a:ea typeface="Lato" panose="020F0502020204030203" pitchFamily="34" charset="0"/>
                <a:cs typeface="Poppins SemiBold" panose="02000000000000000000" pitchFamily="2" charset="0"/>
              </a:rPr>
              <a:t>INTENTIONS</a:t>
            </a:r>
          </a:p>
          <a:p>
            <a:endParaRPr lang="en-US" sz="4000" b="1" spc="100" dirty="0">
              <a:latin typeface="Poppins SemiBold" panose="02000000000000000000" pitchFamily="2" charset="0"/>
              <a:ea typeface="Lato" panose="020F0502020204030203" pitchFamily="34" charset="0"/>
              <a:cs typeface="Poppins SemiBold" panose="02000000000000000000" pitchFamily="2" charset="0"/>
            </a:endParaRPr>
          </a:p>
          <a:p>
            <a:r>
              <a:rPr lang="en-US" sz="4800" b="1" spc="100" dirty="0">
                <a:latin typeface="Poppins SemiBold" panose="02000000000000000000" pitchFamily="2" charset="0"/>
                <a:ea typeface="Lato" panose="020F0502020204030203" pitchFamily="34" charset="0"/>
                <a:cs typeface="Poppins SemiBold" panose="02000000000000000000" pitchFamily="2" charset="0"/>
              </a:rPr>
              <a:t>IBRAIN MAKE </a:t>
            </a:r>
          </a:p>
          <a:p>
            <a:r>
              <a:rPr lang="en-US" sz="4800" b="1" spc="100" dirty="0">
                <a:latin typeface="Poppins SemiBold" panose="02000000000000000000" pitchFamily="2" charset="0"/>
                <a:ea typeface="Lato" panose="020F0502020204030203" pitchFamily="34" charset="0"/>
                <a:cs typeface="Poppins SemiBold" panose="02000000000000000000" pitchFamily="2" charset="0"/>
              </a:rPr>
              <a:t>IT REAL</a:t>
            </a:r>
            <a:endParaRPr lang="en-US" sz="4800" b="1" spc="100" dirty="0">
              <a:latin typeface="Nixie"/>
              <a:ea typeface="Lato" panose="020F0502020204030203" pitchFamily="34" charset="0"/>
              <a:cs typeface="Poppins SemiBold" panose="02000000000000000000" pitchFamily="2" charset="0"/>
            </a:endParaRPr>
          </a:p>
        </p:txBody>
      </p:sp>
      <p:sp>
        <p:nvSpPr>
          <p:cNvPr id="5" name="TextBox 4">
            <a:extLst>
              <a:ext uri="{FF2B5EF4-FFF2-40B4-BE49-F238E27FC236}">
                <a16:creationId xmlns:a16="http://schemas.microsoft.com/office/drawing/2014/main" id="{6A0D438C-E7A5-5142-2A00-A908E554012A}"/>
              </a:ext>
            </a:extLst>
          </p:cNvPr>
          <p:cNvSpPr txBox="1"/>
          <p:nvPr/>
        </p:nvSpPr>
        <p:spPr>
          <a:xfrm>
            <a:off x="3048000" y="3246643"/>
            <a:ext cx="6096000" cy="369332"/>
          </a:xfrm>
          <a:prstGeom prst="rect">
            <a:avLst/>
          </a:prstGeom>
          <a:noFill/>
        </p:spPr>
        <p:txBody>
          <a:bodyPr wrap="square">
            <a:spAutoFit/>
          </a:bodyPr>
          <a:lstStyle/>
          <a:p>
            <a:r>
              <a:rPr lang="en-CA" dirty="0"/>
              <a:t> </a:t>
            </a:r>
          </a:p>
        </p:txBody>
      </p:sp>
      <p:sp>
        <p:nvSpPr>
          <p:cNvPr id="6" name="Title 1">
            <a:extLst>
              <a:ext uri="{FF2B5EF4-FFF2-40B4-BE49-F238E27FC236}">
                <a16:creationId xmlns:a16="http://schemas.microsoft.com/office/drawing/2014/main" id="{20A19A5A-2859-B35E-751E-01A5B25339FD}"/>
              </a:ext>
              <a:ext uri="{C183D7F6-B498-43B3-948B-1728B52AA6E4}">
                <adec:decorative xmlns:adec="http://schemas.microsoft.com/office/drawing/2017/decorative" val="0"/>
              </a:ext>
            </a:extLst>
          </p:cNvPr>
          <p:cNvSpPr txBox="1">
            <a:spLocks/>
          </p:cNvSpPr>
          <p:nvPr/>
        </p:nvSpPr>
        <p:spPr>
          <a:xfrm>
            <a:off x="205018" y="4271876"/>
            <a:ext cx="3171825"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en-ZA" dirty="0"/>
              <a:t>ABOUT US</a:t>
            </a:r>
          </a:p>
        </p:txBody>
      </p:sp>
      <p:sp>
        <p:nvSpPr>
          <p:cNvPr id="7" name="Subtitle 2">
            <a:extLst>
              <a:ext uri="{FF2B5EF4-FFF2-40B4-BE49-F238E27FC236}">
                <a16:creationId xmlns:a16="http://schemas.microsoft.com/office/drawing/2014/main" id="{B8D95595-3419-EB97-2235-FC3A5086CFCA}"/>
              </a:ext>
              <a:ext uri="{C183D7F6-B498-43B3-948B-1728B52AA6E4}">
                <adec:decorative xmlns:adec="http://schemas.microsoft.com/office/drawing/2017/decorative" val="0"/>
              </a:ext>
            </a:extLst>
          </p:cNvPr>
          <p:cNvSpPr txBox="1">
            <a:spLocks/>
          </p:cNvSpPr>
          <p:nvPr/>
        </p:nvSpPr>
        <p:spPr>
          <a:xfrm>
            <a:off x="205017" y="5796680"/>
            <a:ext cx="4440873" cy="1075171"/>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rtl="0" fontAlgn="base"/>
            <a:r>
              <a:rPr lang="en-US" sz="3600" cap="all" spc="150" dirty="0">
                <a:latin typeface="+mj-lt"/>
                <a:ea typeface="+mj-ea"/>
                <a:cs typeface="+mj-cs"/>
              </a:rPr>
              <a:t>INNOVATION ​</a:t>
            </a:r>
          </a:p>
          <a:p>
            <a:pPr algn="l" rtl="0" fontAlgn="base"/>
            <a:r>
              <a:rPr lang="en-US" sz="3600" cap="all" spc="150" dirty="0">
                <a:latin typeface="+mj-lt"/>
                <a:ea typeface="+mj-ea"/>
                <a:cs typeface="+mj-cs"/>
              </a:rPr>
              <a:t>WITH SIMPLE AI SOLUTION.</a:t>
            </a:r>
          </a:p>
        </p:txBody>
      </p:sp>
      <p:sp>
        <p:nvSpPr>
          <p:cNvPr id="16" name="Date Placeholder 10">
            <a:extLst>
              <a:ext uri="{FF2B5EF4-FFF2-40B4-BE49-F238E27FC236}">
                <a16:creationId xmlns:a16="http://schemas.microsoft.com/office/drawing/2014/main" id="{7B859AFA-A34B-A8A8-221A-2445F7AFA04F}"/>
              </a:ext>
            </a:extLst>
          </p:cNvPr>
          <p:cNvSpPr txBox="1">
            <a:spLocks/>
          </p:cNvSpPr>
          <p:nvPr/>
        </p:nvSpPr>
        <p:spPr>
          <a:xfrm>
            <a:off x="884498" y="657644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solidFill>
                  <a:srgbClr val="898989"/>
                </a:solidFill>
              </a:rPr>
              <a:t>2023</a:t>
            </a:r>
          </a:p>
        </p:txBody>
      </p:sp>
      <p:sp>
        <p:nvSpPr>
          <p:cNvPr id="17" name="Slide Number Placeholder 12">
            <a:extLst>
              <a:ext uri="{FF2B5EF4-FFF2-40B4-BE49-F238E27FC236}">
                <a16:creationId xmlns:a16="http://schemas.microsoft.com/office/drawing/2014/main" id="{E1C47AEE-7CB2-5C3F-1CB2-E513973C56BF}"/>
              </a:ext>
            </a:extLst>
          </p:cNvPr>
          <p:cNvSpPr txBox="1">
            <a:spLocks/>
          </p:cNvSpPr>
          <p:nvPr/>
        </p:nvSpPr>
        <p:spPr>
          <a:xfrm>
            <a:off x="10915046" y="6576444"/>
            <a:ext cx="542925" cy="365125"/>
          </a:xfrm>
          <a:prstGeom prst="rect">
            <a:avLst/>
          </a:prstGeom>
        </p:spPr>
        <p:txBody>
          <a:bodyPr/>
          <a:lstStyle>
            <a:defPPr>
              <a:defRPr lang="en-US"/>
            </a:defPPr>
            <a:lvl1pPr>
              <a:defRPr sz="900">
                <a:solidFill>
                  <a:srgbClr val="898989"/>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5CEABB6-07DC-46E8-9B57-56EC44A396E5}" type="slidenum">
              <a:rPr lang="en-US"/>
              <a:pPr/>
              <a:t>2</a:t>
            </a:fld>
            <a:endParaRPr lang="en-US" dirty="0"/>
          </a:p>
        </p:txBody>
      </p:sp>
    </p:spTree>
    <p:extLst>
      <p:ext uri="{BB962C8B-B14F-4D97-AF65-F5344CB8AC3E}">
        <p14:creationId xmlns:p14="http://schemas.microsoft.com/office/powerpoint/2010/main" val="1642425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endParaRPr lang="en-US" dirty="0">
              <a:highlight>
                <a:srgbClr val="FFFF00"/>
              </a:highlight>
            </a:endParaRP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Autofit/>
          </a:bodyPr>
          <a:lstStyle/>
          <a:p>
            <a:r>
              <a:rPr lang="en-CA" b="0" i="0" dirty="0">
                <a:solidFill>
                  <a:srgbClr val="374151"/>
                </a:solidFill>
                <a:effectLst/>
                <a:latin typeface="Söhne"/>
              </a:rPr>
              <a:t>Tight Deadlines &amp; Technical complexity</a:t>
            </a:r>
            <a:endParaRPr lang="en-US" dirty="0"/>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CA" b="0" i="0" dirty="0">
                <a:solidFill>
                  <a:srgbClr val="374151"/>
                </a:solidFill>
                <a:effectLst/>
                <a:latin typeface="Söhne"/>
              </a:rPr>
              <a:t>Debugging &amp; Troubleshooting</a:t>
            </a:r>
            <a:endParaRPr lang="en-US"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CA" b="0" i="0" dirty="0">
                <a:solidFill>
                  <a:srgbClr val="374151"/>
                </a:solidFill>
                <a:effectLst/>
                <a:latin typeface="Söhne"/>
              </a:rPr>
              <a:t>Testing &amp; Quality Assurance</a:t>
            </a:r>
            <a:endParaRPr lang="en-US" dirty="0"/>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CA" b="0" i="0" dirty="0">
                <a:solidFill>
                  <a:srgbClr val="374151"/>
                </a:solidFill>
                <a:effectLst/>
                <a:latin typeface="Söhne"/>
              </a:rPr>
              <a:t>Performance Optimization</a:t>
            </a:r>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345721"/>
            <a:ext cx="7312839" cy="915304"/>
          </a:xfrm>
        </p:spPr>
        <p:txBody>
          <a:bodyPr>
            <a:noAutofit/>
          </a:bodyPr>
          <a:lstStyle/>
          <a:p>
            <a:pPr algn="just"/>
            <a:r>
              <a:rPr lang="en-US" dirty="0"/>
              <a:t>Complex projects with tight deadlines require developers to have a deep understanding of complex technologies and excellent time management skills. However, these demanding circumstances can put significant pressure on developers, leading to increased stress and the potential for rushed or suboptimal solutions.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20343" y="2484013"/>
            <a:ext cx="6794032" cy="827787"/>
          </a:xfrm>
        </p:spPr>
        <p:txBody>
          <a:bodyPr/>
          <a:lstStyle/>
          <a:p>
            <a:pPr algn="just"/>
            <a:r>
              <a:rPr lang="en-US" dirty="0"/>
              <a:t>Identifying and fixing bugs, performance issues, and compatibility problems can be time-consuming and require strong problem-solving skills. Debugging can sometimes be a complex and frustrating process.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572943"/>
            <a:ext cx="6137437" cy="575195"/>
          </a:xfrm>
        </p:spPr>
        <p:txBody>
          <a:bodyPr>
            <a:normAutofit/>
          </a:bodyPr>
          <a:lstStyle/>
          <a:p>
            <a:pPr algn="just"/>
            <a:r>
              <a:rPr lang="en-US" dirty="0"/>
              <a:t>Implementing comprehensive testing strategies, including unit tests, integration tests, and end-to-end tests, can be very demanding</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096000" y="4595830"/>
            <a:ext cx="5539095" cy="1010842"/>
          </a:xfrm>
        </p:spPr>
        <p:txBody>
          <a:bodyPr/>
          <a:lstStyle/>
          <a:p>
            <a:pPr algn="just"/>
            <a:r>
              <a:rPr lang="en-US" dirty="0"/>
              <a:t>Optimizing code and system performance, such as reducing response times and improving scalability, can be complex and require a deep understanding of the application and underlying technologies.</a:t>
            </a:r>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2023</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324418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endParaRPr lang="en-US" dirty="0">
              <a:highlight>
                <a:srgbClr val="FFFF00"/>
              </a:highligh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036067" y="2408893"/>
            <a:ext cx="4031945" cy="368275"/>
          </a:xfrm>
        </p:spPr>
        <p:txBody>
          <a:bodyPr vert="horz" lIns="91440" tIns="45720" rIns="91440" bIns="45720" rtlCol="0">
            <a:normAutofit/>
          </a:bodyPr>
          <a:lstStyle/>
          <a:p>
            <a:pPr algn="l"/>
            <a:r>
              <a:rPr lang="en-CA" cap="all" dirty="0">
                <a:latin typeface="Söhne"/>
                <a:ea typeface="+mn-ea"/>
                <a:cs typeface="+mn-cs"/>
              </a:rPr>
              <a:t>Deadlines &amp; complexity</a:t>
            </a:r>
            <a:endParaRPr lang="en-US" cap="all" dirty="0">
              <a:latin typeface="Söhne"/>
              <a:ea typeface="+mn-ea"/>
              <a:cs typeface="+mn-cs"/>
            </a:endParaRP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036067" y="2904095"/>
            <a:ext cx="4210187" cy="819186"/>
          </a:xfrm>
        </p:spPr>
        <p:txBody>
          <a:bodyPr>
            <a:noAutofit/>
          </a:bodyPr>
          <a:lstStyle/>
          <a:p>
            <a:pPr algn="l"/>
            <a:r>
              <a:rPr lang="en-US" sz="1600" dirty="0">
                <a:solidFill>
                  <a:srgbClr val="2DAF2E"/>
                </a:solidFill>
              </a:rPr>
              <a:t>Developers can communicate their requirements and instructions through natural language to generate code snippets. ​</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594239" y="2408893"/>
            <a:ext cx="4359312" cy="449663"/>
          </a:xfrm>
        </p:spPr>
        <p:txBody>
          <a:bodyPr vert="horz" lIns="91440" tIns="45720" rIns="91440" bIns="45720" rtlCol="0">
            <a:noAutofit/>
          </a:bodyPr>
          <a:lstStyle/>
          <a:p>
            <a:pPr algn="r"/>
            <a:r>
              <a:rPr lang="en-CA" cap="all" dirty="0">
                <a:latin typeface="Söhne"/>
                <a:ea typeface="+mn-ea"/>
                <a:cs typeface="+mn-cs"/>
              </a:rPr>
              <a:t>Debugging &amp; Troubleshooting</a:t>
            </a:r>
            <a:endParaRPr lang="en-US" cap="all" dirty="0">
              <a:latin typeface="Söhne"/>
              <a:ea typeface="+mn-ea"/>
              <a:cs typeface="+mn-cs"/>
            </a:endParaRP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594239" y="2883361"/>
            <a:ext cx="4359312" cy="661143"/>
          </a:xfrm>
        </p:spPr>
        <p:txBody>
          <a:bodyPr>
            <a:noAutofit/>
          </a:bodyPr>
          <a:lstStyle/>
          <a:p>
            <a:pPr algn="just">
              <a:lnSpc>
                <a:spcPct val="110000"/>
              </a:lnSpc>
            </a:pPr>
            <a:r>
              <a:rPr lang="en-US" sz="1600" dirty="0">
                <a:solidFill>
                  <a:srgbClr val="2DAF2E"/>
                </a:solidFill>
              </a:rPr>
              <a:t>iBrain.codes can help with debugging tasks, assisting with identifying and resolving issues in code.​</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036068" y="4282483"/>
            <a:ext cx="4114800" cy="365125"/>
          </a:xfrm>
        </p:spPr>
        <p:txBody>
          <a:bodyPr vert="horz" lIns="91440" tIns="45720" rIns="91440" bIns="45720" rtlCol="0">
            <a:noAutofit/>
          </a:bodyPr>
          <a:lstStyle/>
          <a:p>
            <a:r>
              <a:rPr lang="en-CA" cap="all" dirty="0">
                <a:latin typeface="Söhne"/>
                <a:ea typeface="+mn-ea"/>
                <a:cs typeface="+mn-cs"/>
              </a:rPr>
              <a:t>Testing &amp; Quality Assurance</a:t>
            </a:r>
            <a:endParaRPr lang="en-US" cap="all" dirty="0">
              <a:latin typeface="Söhne"/>
              <a:ea typeface="+mn-ea"/>
              <a:cs typeface="+mn-cs"/>
            </a:endParaRP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036067" y="4826656"/>
            <a:ext cx="4031944" cy="817796"/>
          </a:xfrm>
        </p:spPr>
        <p:txBody>
          <a:bodyPr vert="horz" lIns="91440" tIns="45720" rIns="91440" bIns="45720" rtlCol="0">
            <a:noAutofit/>
          </a:bodyPr>
          <a:lstStyle/>
          <a:p>
            <a:pPr algn="just"/>
            <a:r>
              <a:rPr lang="en-US" sz="1600" dirty="0">
                <a:solidFill>
                  <a:srgbClr val="2DAF2E"/>
                </a:solidFill>
              </a:rPr>
              <a:t>The tool can also assist with testing, generating test cases and ensuring that code is functioning as intended. </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594239" y="4282483"/>
            <a:ext cx="4031945" cy="365125"/>
          </a:xfrm>
        </p:spPr>
        <p:txBody>
          <a:bodyPr vert="horz" lIns="91440" tIns="45720" rIns="91440" bIns="45720" rtlCol="0">
            <a:noAutofit/>
          </a:bodyPr>
          <a:lstStyle/>
          <a:p>
            <a:r>
              <a:rPr lang="en-CA" cap="all" dirty="0">
                <a:latin typeface="Söhne"/>
                <a:ea typeface="+mn-ea"/>
                <a:cs typeface="+mn-cs"/>
              </a:rPr>
              <a:t>Performance Optimization</a:t>
            </a:r>
            <a:endParaRPr lang="en-US" cap="all" dirty="0">
              <a:latin typeface="Söhne"/>
              <a:ea typeface="+mn-ea"/>
              <a:cs typeface="+mn-cs"/>
            </a:endParaRP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594239" y="4826656"/>
            <a:ext cx="4240016" cy="1057308"/>
          </a:xfrm>
        </p:spPr>
        <p:txBody>
          <a:bodyPr vert="horz" lIns="91440" tIns="45720" rIns="91440" bIns="45720" rtlCol="0">
            <a:normAutofit/>
          </a:bodyPr>
          <a:lstStyle/>
          <a:p>
            <a:pPr algn="just"/>
            <a:r>
              <a:rPr lang="en-US" sz="1600" dirty="0">
                <a:solidFill>
                  <a:srgbClr val="2DAF2E"/>
                </a:solidFill>
              </a:rPr>
              <a:t>The tool can assist with optimizing code, suggesting improvements or identifying areas that could be optimized.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2023</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pic>
        <p:nvPicPr>
          <p:cNvPr id="2050" name="Picture 2">
            <a:extLst>
              <a:ext uri="{FF2B5EF4-FFF2-40B4-BE49-F238E27FC236}">
                <a16:creationId xmlns:a16="http://schemas.microsoft.com/office/drawing/2014/main" id="{EC7C7D37-62CC-F180-3B19-918DF0F50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6844" y="24892"/>
            <a:ext cx="1896151" cy="196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Virtual Assistant Images - Free Download on Freepik">
            <a:extLst>
              <a:ext uri="{FF2B5EF4-FFF2-40B4-BE49-F238E27FC236}">
                <a16:creationId xmlns:a16="http://schemas.microsoft.com/office/drawing/2014/main" id="{BCD9B114-CD6A-4D34-1E21-F6B0D9BC1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906" y="1389891"/>
            <a:ext cx="5149021" cy="51490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How it works</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5</a:t>
            </a:fld>
            <a:endParaRPr lang="en-ZA" dirty="0"/>
          </a:p>
        </p:txBody>
      </p:sp>
      <p:sp>
        <p:nvSpPr>
          <p:cNvPr id="31" name="TextBox 30">
            <a:extLst>
              <a:ext uri="{FF2B5EF4-FFF2-40B4-BE49-F238E27FC236}">
                <a16:creationId xmlns:a16="http://schemas.microsoft.com/office/drawing/2014/main" id="{F9AB94DC-6E4E-FFA1-B7C9-0AA9DCEF8C5F}"/>
              </a:ext>
            </a:extLst>
          </p:cNvPr>
          <p:cNvSpPr txBox="1"/>
          <p:nvPr/>
        </p:nvSpPr>
        <p:spPr>
          <a:xfrm>
            <a:off x="424872" y="482900"/>
            <a:ext cx="3048000" cy="2031325"/>
          </a:xfrm>
          <a:prstGeom prst="rect">
            <a:avLst/>
          </a:prstGeom>
          <a:noFill/>
        </p:spPr>
        <p:txBody>
          <a:bodyPr wrap="square">
            <a:spAutoFit/>
          </a:bodyPr>
          <a:lstStyle/>
          <a:p>
            <a:pPr algn="just"/>
            <a:r>
              <a:rPr lang="en-US" dirty="0"/>
              <a:t>"Our product combines the power of Large Language Models with advanced voice technology, unlocking the full potential of software development in a seamless and unprecedented manner."</a:t>
            </a:r>
            <a:endParaRPr lang="en-CA" dirty="0"/>
          </a:p>
        </p:txBody>
      </p:sp>
    </p:spTree>
    <p:extLst>
      <p:ext uri="{BB962C8B-B14F-4D97-AF65-F5344CB8AC3E}">
        <p14:creationId xmlns:p14="http://schemas.microsoft.com/office/powerpoint/2010/main" val="2069393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2032605" y="953200"/>
            <a:ext cx="8126791" cy="7334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spc="100" dirty="0">
                <a:solidFill>
                  <a:schemeClr val="bg2">
                    <a:lumMod val="25000"/>
                  </a:schemeClr>
                </a:solidFill>
                <a:latin typeface="Poppins SemiBold" panose="02000000000000000000" pitchFamily="2" charset="0"/>
                <a:ea typeface="Karla" pitchFamily="2" charset="0"/>
                <a:cs typeface="Poppins SemiBold" panose="02000000000000000000" pitchFamily="2" charset="0"/>
              </a:rPr>
              <a:t> BUSINESS MODEL</a:t>
            </a:r>
            <a:endParaRPr lang="ru-RU" dirty="0">
              <a:solidFill>
                <a:schemeClr val="bg2">
                  <a:lumMod val="25000"/>
                </a:schemeClr>
              </a:solidFill>
              <a:ea typeface="Karla" pitchFamily="2" charset="0"/>
              <a:cs typeface="Poppins SemiBold" panose="02000000000000000000" pitchFamily="2" charset="0"/>
            </a:endParaRPr>
          </a:p>
        </p:txBody>
      </p:sp>
      <p:sp>
        <p:nvSpPr>
          <p:cNvPr id="4" name="Подзаголовок 2"/>
          <p:cNvSpPr txBox="1">
            <a:spLocks/>
          </p:cNvSpPr>
          <p:nvPr/>
        </p:nvSpPr>
        <p:spPr>
          <a:xfrm>
            <a:off x="4118251" y="679988"/>
            <a:ext cx="3955498" cy="375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1800"/>
              </a:lnSpc>
              <a:spcBef>
                <a:spcPts val="1200"/>
              </a:spcBef>
              <a:buNone/>
            </a:pPr>
            <a:r>
              <a:rPr lang="en-US" sz="1200" i="1" dirty="0">
                <a:solidFill>
                  <a:schemeClr val="bg1">
                    <a:lumMod val="75000"/>
                  </a:schemeClr>
                </a:solidFill>
                <a:latin typeface="Poppins SemiBold" panose="02000000000000000000" pitchFamily="2" charset="0"/>
                <a:ea typeface="Linux Libertine" panose="02000503000000000000" pitchFamily="2" charset="0"/>
                <a:cs typeface="Poppins SemiBold" panose="02000000000000000000" pitchFamily="2" charset="0"/>
              </a:rPr>
              <a:t>#</a:t>
            </a:r>
            <a:r>
              <a:rPr lang="en-US" sz="2000" i="1" dirty="0">
                <a:solidFill>
                  <a:schemeClr val="bg1">
                    <a:lumMod val="75000"/>
                  </a:schemeClr>
                </a:solidFill>
                <a:latin typeface="FontAwesome" pitchFamily="2" charset="0"/>
                <a:ea typeface="Linux Libertine" panose="02000503000000000000" pitchFamily="2" charset="0"/>
                <a:cs typeface="Linux Libertine" panose="02000503000000000000" pitchFamily="2" charset="0"/>
              </a:rPr>
              <a:t> </a:t>
            </a:r>
            <a:r>
              <a:rPr lang="en-US" sz="1600" i="1" dirty="0">
                <a:solidFill>
                  <a:schemeClr val="bg1">
                    <a:lumMod val="75000"/>
                  </a:schemeClr>
                </a:solidFill>
                <a:latin typeface="Adobe Caslon Pro" panose="0205050205050A020403" pitchFamily="18" charset="0"/>
                <a:ea typeface="Linux Libertine" panose="02000503000000000000" pitchFamily="2" charset="0"/>
                <a:cs typeface="Linux Libertine" panose="02000503000000000000" pitchFamily="2" charset="0"/>
              </a:rPr>
              <a:t>Service Section</a:t>
            </a:r>
            <a:endParaRPr lang="ru-RU" sz="1600" i="1" dirty="0">
              <a:solidFill>
                <a:schemeClr val="bg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5" name="Прямоугольник 4"/>
          <p:cNvSpPr/>
          <p:nvPr/>
        </p:nvSpPr>
        <p:spPr>
          <a:xfrm>
            <a:off x="1581150" y="2867310"/>
            <a:ext cx="2571750"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 name="Прямоугольник 5"/>
          <p:cNvSpPr/>
          <p:nvPr/>
        </p:nvSpPr>
        <p:spPr>
          <a:xfrm>
            <a:off x="4810125" y="2867310"/>
            <a:ext cx="2571750" cy="3124200"/>
          </a:xfrm>
          <a:prstGeom prst="rect">
            <a:avLst/>
          </a:prstGeom>
          <a:solidFill>
            <a:schemeClr val="bg2">
              <a:lumMod val="1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7" name="Прямоугольник 6"/>
          <p:cNvSpPr/>
          <p:nvPr/>
        </p:nvSpPr>
        <p:spPr>
          <a:xfrm>
            <a:off x="8039100" y="2867310"/>
            <a:ext cx="2571750" cy="31242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endParaRPr lang="ru-RU" dirty="0"/>
          </a:p>
        </p:txBody>
      </p:sp>
      <p:sp>
        <p:nvSpPr>
          <p:cNvPr id="8" name="Текст 11"/>
          <p:cNvSpPr txBox="1">
            <a:spLocks/>
          </p:cNvSpPr>
          <p:nvPr/>
        </p:nvSpPr>
        <p:spPr>
          <a:xfrm>
            <a:off x="1945140" y="3385865"/>
            <a:ext cx="1843769" cy="1173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latin typeface="Poppins SemiBold" panose="02000000000000000000" pitchFamily="2" charset="0"/>
                <a:cs typeface="Poppins SemiBold" panose="02000000000000000000" pitchFamily="2" charset="0"/>
              </a:rPr>
              <a:t>BASIC</a:t>
            </a:r>
          </a:p>
          <a:p>
            <a:pPr marL="0" indent="0" algn="ctr">
              <a:lnSpc>
                <a:spcPts val="1800"/>
              </a:lnSpc>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Code by intention</a:t>
            </a:r>
            <a:endParaRPr lang="en-US" sz="1100" b="1" dirty="0">
              <a:latin typeface="Poppins" panose="02000000000000000000" pitchFamily="2" charset="0"/>
              <a:cs typeface="Poppins" panose="02000000000000000000" pitchFamily="2" charset="0"/>
            </a:endParaRPr>
          </a:p>
        </p:txBody>
      </p:sp>
      <p:sp>
        <p:nvSpPr>
          <p:cNvPr id="9" name="Текст 11"/>
          <p:cNvSpPr txBox="1">
            <a:spLocks/>
          </p:cNvSpPr>
          <p:nvPr/>
        </p:nvSpPr>
        <p:spPr>
          <a:xfrm>
            <a:off x="1945140" y="5079058"/>
            <a:ext cx="1843769" cy="3857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$9.99</a:t>
            </a:r>
            <a:endParaRPr lang="en-US" b="1" dirty="0">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0" name="Текст 11"/>
          <p:cNvSpPr txBox="1">
            <a:spLocks/>
          </p:cNvSpPr>
          <p:nvPr/>
        </p:nvSpPr>
        <p:spPr>
          <a:xfrm>
            <a:off x="1945140" y="5631009"/>
            <a:ext cx="1843769"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chemeClr val="bg1">
                    <a:lumMod val="75000"/>
                  </a:schemeClr>
                </a:solidFill>
                <a:latin typeface="Poppins" panose="02000000000000000000" pitchFamily="2" charset="0"/>
                <a:cs typeface="Poppins" panose="02000000000000000000" pitchFamily="2" charset="0"/>
              </a:rPr>
              <a:t>MONTHLY FEE</a:t>
            </a:r>
            <a:endParaRPr lang="en-US" sz="1000" dirty="0">
              <a:solidFill>
                <a:schemeClr val="bg1">
                  <a:lumMod val="75000"/>
                </a:schemeClr>
              </a:solidFill>
              <a:latin typeface="Poppins" panose="02000000000000000000" pitchFamily="2" charset="0"/>
              <a:cs typeface="Poppins" panose="02000000000000000000" pitchFamily="2" charset="0"/>
            </a:endParaRPr>
          </a:p>
        </p:txBody>
      </p:sp>
      <p:cxnSp>
        <p:nvCxnSpPr>
          <p:cNvPr id="12" name="Прямая соединительная линия 11"/>
          <p:cNvCxnSpPr/>
          <p:nvPr/>
        </p:nvCxnSpPr>
        <p:spPr>
          <a:xfrm>
            <a:off x="1581150" y="4920724"/>
            <a:ext cx="2571750"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3" name="Текст 11"/>
          <p:cNvSpPr txBox="1">
            <a:spLocks/>
          </p:cNvSpPr>
          <p:nvPr/>
        </p:nvSpPr>
        <p:spPr>
          <a:xfrm>
            <a:off x="5180375" y="3360652"/>
            <a:ext cx="1843769" cy="1173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solidFill>
                  <a:schemeClr val="bg1"/>
                </a:solidFill>
                <a:latin typeface="Poppins SemiBold" panose="02000000000000000000" pitchFamily="2" charset="0"/>
                <a:cs typeface="Poppins SemiBold" panose="02000000000000000000" pitchFamily="2" charset="0"/>
              </a:rPr>
              <a:t>BUSSINESS</a:t>
            </a:r>
          </a:p>
          <a:p>
            <a:pPr marL="0" indent="0" algn="ctr">
              <a:lnSpc>
                <a:spcPts val="1800"/>
              </a:lnSpc>
              <a:buFont typeface="Arial" panose="020B0604020202020204" pitchFamily="34" charset="0"/>
              <a:buNone/>
            </a:pPr>
            <a:r>
              <a:rPr lang="en-US" sz="1100" dirty="0">
                <a:solidFill>
                  <a:schemeClr val="bg1"/>
                </a:solidFill>
                <a:latin typeface="Poppins" panose="02000000000000000000" pitchFamily="2" charset="0"/>
                <a:ea typeface="Karla" pitchFamily="2" charset="0"/>
                <a:cs typeface="Poppins" panose="02000000000000000000" pitchFamily="2" charset="0"/>
              </a:rPr>
              <a:t>Code by intention Explain  &amp; Debug</a:t>
            </a:r>
          </a:p>
          <a:p>
            <a:pPr marL="0" indent="0" algn="ctr">
              <a:lnSpc>
                <a:spcPts val="1800"/>
              </a:lnSpc>
              <a:buFont typeface="Arial" panose="020B0604020202020204" pitchFamily="34" charset="0"/>
              <a:buNone/>
            </a:pPr>
            <a:endParaRPr lang="en-US" sz="1100" dirty="0">
              <a:solidFill>
                <a:schemeClr val="bg1"/>
              </a:solidFill>
              <a:latin typeface="Poppins" panose="02000000000000000000" pitchFamily="2" charset="0"/>
              <a:ea typeface="Karla" pitchFamily="2" charset="0"/>
              <a:cs typeface="Poppins" panose="02000000000000000000" pitchFamily="2" charset="0"/>
            </a:endParaRPr>
          </a:p>
          <a:p>
            <a:pPr marL="0" indent="0" algn="ctr">
              <a:lnSpc>
                <a:spcPts val="1800"/>
              </a:lnSpc>
              <a:buFont typeface="Arial" panose="020B0604020202020204" pitchFamily="34" charset="0"/>
              <a:buNone/>
            </a:pPr>
            <a:endParaRPr lang="en-US" sz="1100" b="1" dirty="0">
              <a:solidFill>
                <a:schemeClr val="bg1"/>
              </a:solidFill>
              <a:latin typeface="Poppins" panose="02000000000000000000" pitchFamily="2" charset="0"/>
              <a:cs typeface="Poppins" panose="02000000000000000000" pitchFamily="2" charset="0"/>
            </a:endParaRPr>
          </a:p>
        </p:txBody>
      </p:sp>
      <p:sp>
        <p:nvSpPr>
          <p:cNvPr id="14" name="Текст 11"/>
          <p:cNvSpPr txBox="1">
            <a:spLocks/>
          </p:cNvSpPr>
          <p:nvPr/>
        </p:nvSpPr>
        <p:spPr>
          <a:xfrm>
            <a:off x="5180375" y="5053845"/>
            <a:ext cx="1843769"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1"/>
                </a:solidFill>
                <a:latin typeface="Lato Heavy" panose="020F0502020204030203" pitchFamily="34" charset="0"/>
                <a:ea typeface="Lato Heavy" panose="020F0502020204030203" pitchFamily="34" charset="0"/>
                <a:cs typeface="Lato Heavy" panose="020F0502020204030203" pitchFamily="34" charset="0"/>
              </a:rPr>
              <a:t>$29.99</a:t>
            </a:r>
            <a:endParaRPr lang="en-US" b="1" dirty="0">
              <a:solidFill>
                <a:schemeClr val="bg1"/>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5" name="Текст 11"/>
          <p:cNvSpPr txBox="1">
            <a:spLocks/>
          </p:cNvSpPr>
          <p:nvPr/>
        </p:nvSpPr>
        <p:spPr>
          <a:xfrm>
            <a:off x="5180375" y="5605796"/>
            <a:ext cx="1843769"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chemeClr val="bg1"/>
                </a:solidFill>
                <a:latin typeface="Poppins" panose="02000000000000000000" pitchFamily="2" charset="0"/>
                <a:cs typeface="Poppins" panose="02000000000000000000" pitchFamily="2" charset="0"/>
              </a:rPr>
              <a:t>MONTHLY FEE</a:t>
            </a:r>
            <a:endParaRPr lang="en-US" sz="1000" dirty="0">
              <a:solidFill>
                <a:schemeClr val="bg1"/>
              </a:solidFill>
              <a:latin typeface="Poppins" panose="02000000000000000000" pitchFamily="2" charset="0"/>
              <a:cs typeface="Poppins" panose="02000000000000000000" pitchFamily="2" charset="0"/>
            </a:endParaRPr>
          </a:p>
        </p:txBody>
      </p:sp>
      <p:sp>
        <p:nvSpPr>
          <p:cNvPr id="16" name="Текст 11"/>
          <p:cNvSpPr txBox="1">
            <a:spLocks/>
          </p:cNvSpPr>
          <p:nvPr/>
        </p:nvSpPr>
        <p:spPr>
          <a:xfrm>
            <a:off x="8428672" y="3385865"/>
            <a:ext cx="1843769" cy="11733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latin typeface="Poppins SemiBold" panose="02000000000000000000" pitchFamily="2" charset="0"/>
                <a:cs typeface="Poppins SemiBold" panose="02000000000000000000" pitchFamily="2" charset="0"/>
              </a:rPr>
              <a:t>PREMIUM</a:t>
            </a:r>
          </a:p>
          <a:p>
            <a:pPr marL="0" indent="0" algn="ctr">
              <a:lnSpc>
                <a:spcPts val="1800"/>
              </a:lnSpc>
              <a:buFont typeface="Arial" panose="020B0604020202020204" pitchFamily="34" charset="0"/>
              <a:buNone/>
            </a:pPr>
            <a:r>
              <a:rPr lang="en-US" sz="1100" dirty="0">
                <a:solidFill>
                  <a:schemeClr val="bg1">
                    <a:lumMod val="65000"/>
                  </a:schemeClr>
                </a:solidFill>
                <a:latin typeface="Poppins" panose="02000000000000000000" pitchFamily="2" charset="0"/>
                <a:ea typeface="Karla" pitchFamily="2" charset="0"/>
                <a:cs typeface="Poppins" panose="02000000000000000000" pitchFamily="2" charset="0"/>
              </a:rPr>
              <a:t>All features</a:t>
            </a:r>
            <a:endParaRPr lang="en-US" sz="1100" b="1" dirty="0">
              <a:latin typeface="Poppins" panose="02000000000000000000" pitchFamily="2" charset="0"/>
              <a:cs typeface="Poppins" panose="02000000000000000000" pitchFamily="2" charset="0"/>
            </a:endParaRPr>
          </a:p>
        </p:txBody>
      </p:sp>
      <p:sp>
        <p:nvSpPr>
          <p:cNvPr id="17" name="Текст 11"/>
          <p:cNvSpPr txBox="1">
            <a:spLocks/>
          </p:cNvSpPr>
          <p:nvPr/>
        </p:nvSpPr>
        <p:spPr>
          <a:xfrm>
            <a:off x="8428672" y="5079058"/>
            <a:ext cx="1843769"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rPr>
              <a:t>$59.99</a:t>
            </a:r>
            <a:endParaRPr lang="en-US" b="1" dirty="0">
              <a:solidFill>
                <a:schemeClr val="bg2">
                  <a:lumMod val="10000"/>
                </a:schemeClr>
              </a:solidFill>
              <a:latin typeface="Lato Heavy" panose="020F0502020204030203" pitchFamily="34" charset="0"/>
              <a:ea typeface="Lato Heavy" panose="020F0502020204030203" pitchFamily="34" charset="0"/>
              <a:cs typeface="Lato Heavy" panose="020F0502020204030203" pitchFamily="34" charset="0"/>
            </a:endParaRPr>
          </a:p>
        </p:txBody>
      </p:sp>
      <p:sp>
        <p:nvSpPr>
          <p:cNvPr id="18" name="Текст 11"/>
          <p:cNvSpPr txBox="1">
            <a:spLocks/>
          </p:cNvSpPr>
          <p:nvPr/>
        </p:nvSpPr>
        <p:spPr>
          <a:xfrm>
            <a:off x="8428672" y="5631009"/>
            <a:ext cx="1843769" cy="385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100" dirty="0">
                <a:solidFill>
                  <a:schemeClr val="bg1">
                    <a:lumMod val="75000"/>
                  </a:schemeClr>
                </a:solidFill>
                <a:latin typeface="Poppins" panose="02000000000000000000" pitchFamily="2" charset="0"/>
                <a:cs typeface="Poppins" panose="02000000000000000000" pitchFamily="2" charset="0"/>
              </a:rPr>
              <a:t>MONTHLY FEE</a:t>
            </a:r>
            <a:endParaRPr lang="en-US" sz="1000" dirty="0">
              <a:solidFill>
                <a:schemeClr val="bg1">
                  <a:lumMod val="75000"/>
                </a:schemeClr>
              </a:solidFill>
              <a:latin typeface="Poppins" panose="02000000000000000000" pitchFamily="2" charset="0"/>
              <a:cs typeface="Poppins" panose="02000000000000000000" pitchFamily="2" charset="0"/>
            </a:endParaRPr>
          </a:p>
        </p:txBody>
      </p:sp>
      <p:cxnSp>
        <p:nvCxnSpPr>
          <p:cNvPr id="19" name="Прямая соединительная линия 18"/>
          <p:cNvCxnSpPr/>
          <p:nvPr/>
        </p:nvCxnSpPr>
        <p:spPr>
          <a:xfrm>
            <a:off x="4810125" y="4920724"/>
            <a:ext cx="25717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p:cNvCxnSpPr/>
          <p:nvPr/>
        </p:nvCxnSpPr>
        <p:spPr>
          <a:xfrm>
            <a:off x="8039100" y="4920724"/>
            <a:ext cx="2571750" cy="0"/>
          </a:xfrm>
          <a:prstGeom prst="lin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21" name="Прямоугольник 20"/>
          <p:cNvSpPr/>
          <p:nvPr/>
        </p:nvSpPr>
        <p:spPr>
          <a:xfrm>
            <a:off x="2975811" y="1622122"/>
            <a:ext cx="6240379" cy="919995"/>
          </a:xfrm>
          <a:prstGeom prst="rect">
            <a:avLst/>
          </a:prstGeom>
        </p:spPr>
        <p:txBody>
          <a:bodyPr wrap="square">
            <a:spAutoFit/>
          </a:bodyPr>
          <a:lstStyle/>
          <a:p>
            <a:pPr algn="ctr">
              <a:lnSpc>
                <a:spcPts val="1800"/>
              </a:lnSpc>
              <a:spcBef>
                <a:spcPts val="1200"/>
              </a:spcBef>
            </a:pPr>
            <a:r>
              <a:rPr lang="en-US" sz="1200" dirty="0">
                <a:solidFill>
                  <a:srgbClr val="374151"/>
                </a:solidFill>
                <a:latin typeface="Söhne"/>
              </a:rPr>
              <a:t>Offer a subscription-based model targeting individual developers or development teams.</a:t>
            </a:r>
          </a:p>
          <a:p>
            <a:pPr algn="ctr">
              <a:lnSpc>
                <a:spcPts val="1800"/>
              </a:lnSpc>
              <a:spcBef>
                <a:spcPts val="1200"/>
              </a:spcBef>
            </a:pPr>
            <a:r>
              <a:rPr lang="en-US" sz="1200" dirty="0">
                <a:solidFill>
                  <a:srgbClr val="374151"/>
                </a:solidFill>
                <a:latin typeface="Söhne"/>
                <a:ea typeface="Karla" pitchFamily="2" charset="0"/>
                <a:cs typeface="Poppins" panose="02000000000000000000" pitchFamily="2" charset="0"/>
              </a:rPr>
              <a:t>Our costumers will be reached </a:t>
            </a:r>
            <a:r>
              <a:rPr lang="en-US" sz="1200" dirty="0">
                <a:solidFill>
                  <a:srgbClr val="374151"/>
                </a:solidFill>
                <a:latin typeface="Söhne"/>
              </a:rPr>
              <a:t>through our website, partnerships with development platforms, and online marketplaces.</a:t>
            </a:r>
            <a:endParaRPr lang="en-US" sz="1200" dirty="0">
              <a:solidFill>
                <a:schemeClr val="bg1">
                  <a:lumMod val="65000"/>
                </a:schemeClr>
              </a:solidFill>
              <a:latin typeface="Poppins" panose="02000000000000000000" pitchFamily="2" charset="0"/>
              <a:ea typeface="Karla" pitchFamily="2" charset="0"/>
              <a:cs typeface="Poppins" panose="02000000000000000000" pitchFamily="2" charset="0"/>
            </a:endParaRPr>
          </a:p>
        </p:txBody>
      </p:sp>
      <p:pic>
        <p:nvPicPr>
          <p:cNvPr id="2" name="Picture 1">
            <a:extLst>
              <a:ext uri="{FF2B5EF4-FFF2-40B4-BE49-F238E27FC236}">
                <a16:creationId xmlns:a16="http://schemas.microsoft.com/office/drawing/2014/main" id="{563AEC06-DD54-DBA6-BA74-593A458E1C21}"/>
              </a:ext>
            </a:extLst>
          </p:cNvPr>
          <p:cNvPicPr>
            <a:picLocks noChangeAspect="1"/>
          </p:cNvPicPr>
          <p:nvPr/>
        </p:nvPicPr>
        <p:blipFill>
          <a:blip r:embed="rId2"/>
          <a:stretch>
            <a:fillRect/>
          </a:stretch>
        </p:blipFill>
        <p:spPr>
          <a:xfrm>
            <a:off x="10272441" y="953200"/>
            <a:ext cx="981760" cy="1094673"/>
          </a:xfrm>
          <a:prstGeom prst="rect">
            <a:avLst/>
          </a:prstGeom>
        </p:spPr>
      </p:pic>
    </p:spTree>
    <p:extLst>
      <p:ext uri="{BB962C8B-B14F-4D97-AF65-F5344CB8AC3E}">
        <p14:creationId xmlns:p14="http://schemas.microsoft.com/office/powerpoint/2010/main" val="111834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4"/>
                                        </p:tgtEl>
                                        <p:attrNameLst>
                                          <p:attrName>ppt_y</p:attrName>
                                        </p:attrNameLst>
                                      </p:cBhvr>
                                      <p:tavLst>
                                        <p:tav tm="0">
                                          <p:val>
                                            <p:strVal val="#ppt_y"/>
                                          </p:val>
                                        </p:tav>
                                        <p:tav tm="100000">
                                          <p:val>
                                            <p:strVal val="#ppt_y"/>
                                          </p:val>
                                        </p:tav>
                                      </p:tavLst>
                                    </p:anim>
                                    <p:anim calcmode="lin" valueType="num">
                                      <p:cBhvr>
                                        <p:cTn id="9"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4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4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heel(1)">
                                      <p:cBhvr>
                                        <p:cTn id="26" dur="25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wipe(down)">
                                      <p:cBhvr>
                                        <p:cTn id="31" dur="500"/>
                                        <p:tgtEl>
                                          <p:spTgt spid="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8">
                                            <p:txEl>
                                              <p:pRg st="1" end="1"/>
                                            </p:txEl>
                                          </p:spTgt>
                                        </p:tgtEl>
                                        <p:attrNameLst>
                                          <p:attrName>style.visibility</p:attrName>
                                        </p:attrNameLst>
                                      </p:cBhvr>
                                      <p:to>
                                        <p:strVal val="visible"/>
                                      </p:to>
                                    </p:set>
                                    <p:animEffect transition="in" filter="wipe(down)">
                                      <p:cBhvr>
                                        <p:cTn id="36" dur="500"/>
                                        <p:tgtEl>
                                          <p:spTgt spid="8">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35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animEffect transition="in" filter="wipe(down)">
                                      <p:cBhvr>
                                        <p:cTn id="46" dur="500"/>
                                        <p:tgtEl>
                                          <p:spTgt spid="9">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
                                            <p:txEl>
                                              <p:pRg st="0" end="0"/>
                                            </p:txEl>
                                          </p:spTgt>
                                        </p:tgtEl>
                                        <p:attrNameLst>
                                          <p:attrName>style.visibility</p:attrName>
                                        </p:attrNameLst>
                                      </p:cBhvr>
                                      <p:to>
                                        <p:strVal val="visible"/>
                                      </p:to>
                                    </p:set>
                                    <p:animEffect transition="in" filter="wipe(down)">
                                      <p:cBhvr>
                                        <p:cTn id="51" dur="500"/>
                                        <p:tgtEl>
                                          <p:spTgt spid="10">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heel(1)">
                                      <p:cBhvr>
                                        <p:cTn id="56" dur="25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6">
                                            <p:txEl>
                                              <p:pRg st="0" end="0"/>
                                            </p:txEl>
                                          </p:spTgt>
                                        </p:tgtEl>
                                        <p:attrNameLst>
                                          <p:attrName>style.visibility</p:attrName>
                                        </p:attrNameLst>
                                      </p:cBhvr>
                                      <p:to>
                                        <p:strVal val="visible"/>
                                      </p:to>
                                    </p:set>
                                    <p:animEffect transition="in" filter="wipe(down)">
                                      <p:cBhvr>
                                        <p:cTn id="61" dur="500"/>
                                        <p:tgtEl>
                                          <p:spTgt spid="16">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6">
                                            <p:txEl>
                                              <p:pRg st="1" end="1"/>
                                            </p:txEl>
                                          </p:spTgt>
                                        </p:tgtEl>
                                        <p:attrNameLst>
                                          <p:attrName>style.visibility</p:attrName>
                                        </p:attrNameLst>
                                      </p:cBhvr>
                                      <p:to>
                                        <p:strVal val="visible"/>
                                      </p:to>
                                    </p:set>
                                    <p:animEffect transition="in" filter="wipe(down)">
                                      <p:cBhvr>
                                        <p:cTn id="66" dur="500"/>
                                        <p:tgtEl>
                                          <p:spTgt spid="16">
                                            <p:txEl>
                                              <p:pRg st="1" end="1"/>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35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7">
                                            <p:txEl>
                                              <p:pRg st="0" end="0"/>
                                            </p:txEl>
                                          </p:spTgt>
                                        </p:tgtEl>
                                        <p:attrNameLst>
                                          <p:attrName>style.visibility</p:attrName>
                                        </p:attrNameLst>
                                      </p:cBhvr>
                                      <p:to>
                                        <p:strVal val="visible"/>
                                      </p:to>
                                    </p:set>
                                    <p:animEffect transition="in" filter="wipe(down)">
                                      <p:cBhvr>
                                        <p:cTn id="76" dur="500"/>
                                        <p:tgtEl>
                                          <p:spTgt spid="17">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8">
                                            <p:txEl>
                                              <p:pRg st="0" end="0"/>
                                            </p:txEl>
                                          </p:spTgt>
                                        </p:tgtEl>
                                        <p:attrNameLst>
                                          <p:attrName>style.visibility</p:attrName>
                                        </p:attrNameLst>
                                      </p:cBhvr>
                                      <p:to>
                                        <p:strVal val="visible"/>
                                      </p:to>
                                    </p:set>
                                    <p:animEffect transition="in" filter="wipe(down)">
                                      <p:cBhvr>
                                        <p:cTn id="81" dur="500"/>
                                        <p:tgtEl>
                                          <p:spTgt spid="18">
                                            <p:txEl>
                                              <p:pRg st="0" end="0"/>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wipe(up)">
                                      <p:cBhvr>
                                        <p:cTn id="86" dur="400"/>
                                        <p:tgtEl>
                                          <p:spTgt spid="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3">
                                            <p:txEl>
                                              <p:pRg st="0" end="0"/>
                                            </p:txEl>
                                          </p:spTgt>
                                        </p:tgtEl>
                                        <p:attrNameLst>
                                          <p:attrName>style.visibility</p:attrName>
                                        </p:attrNameLst>
                                      </p:cBhvr>
                                      <p:to>
                                        <p:strVal val="visible"/>
                                      </p:to>
                                    </p:set>
                                    <p:animEffect transition="in" filter="wipe(down)">
                                      <p:cBhvr>
                                        <p:cTn id="91" dur="500"/>
                                        <p:tgtEl>
                                          <p:spTgt spid="1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3">
                                            <p:txEl>
                                              <p:pRg st="1" end="1"/>
                                            </p:txEl>
                                          </p:spTgt>
                                        </p:tgtEl>
                                        <p:attrNameLst>
                                          <p:attrName>style.visibility</p:attrName>
                                        </p:attrNameLst>
                                      </p:cBhvr>
                                      <p:to>
                                        <p:strVal val="visible"/>
                                      </p:to>
                                    </p:set>
                                    <p:animEffect transition="in" filter="wipe(down)">
                                      <p:cBhvr>
                                        <p:cTn id="96" dur="500"/>
                                        <p:tgtEl>
                                          <p:spTgt spid="13">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wipe(left)">
                                      <p:cBhvr>
                                        <p:cTn id="101" dur="350"/>
                                        <p:tgtEl>
                                          <p:spTgt spid="1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4" fill="hold" nodeType="clickEffect">
                                  <p:stCondLst>
                                    <p:cond delay="0"/>
                                  </p:stCondLst>
                                  <p:childTnLst>
                                    <p:set>
                                      <p:cBhvr>
                                        <p:cTn id="105" dur="1" fill="hold">
                                          <p:stCondLst>
                                            <p:cond delay="0"/>
                                          </p:stCondLst>
                                        </p:cTn>
                                        <p:tgtEl>
                                          <p:spTgt spid="14">
                                            <p:txEl>
                                              <p:pRg st="0" end="0"/>
                                            </p:txEl>
                                          </p:spTgt>
                                        </p:tgtEl>
                                        <p:attrNameLst>
                                          <p:attrName>style.visibility</p:attrName>
                                        </p:attrNameLst>
                                      </p:cBhvr>
                                      <p:to>
                                        <p:strVal val="visible"/>
                                      </p:to>
                                    </p:set>
                                    <p:animEffect transition="in" filter="wipe(down)">
                                      <p:cBhvr>
                                        <p:cTn id="106" dur="500"/>
                                        <p:tgtEl>
                                          <p:spTgt spid="14">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nodeType="clickEffect">
                                  <p:stCondLst>
                                    <p:cond delay="0"/>
                                  </p:stCondLst>
                                  <p:childTnLst>
                                    <p:set>
                                      <p:cBhvr>
                                        <p:cTn id="110" dur="1" fill="hold">
                                          <p:stCondLst>
                                            <p:cond delay="0"/>
                                          </p:stCondLst>
                                        </p:cTn>
                                        <p:tgtEl>
                                          <p:spTgt spid="15">
                                            <p:txEl>
                                              <p:pRg st="0" end="0"/>
                                            </p:txEl>
                                          </p:spTgt>
                                        </p:tgtEl>
                                        <p:attrNameLst>
                                          <p:attrName>style.visibility</p:attrName>
                                        </p:attrNameLst>
                                      </p:cBhvr>
                                      <p:to>
                                        <p:strVal val="visible"/>
                                      </p:to>
                                    </p:set>
                                    <p:animEffect transition="in" filter="wipe(down)">
                                      <p:cBhvr>
                                        <p:cTn id="1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animBg="1"/>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nchor="b">
            <a:normAutofit/>
          </a:bodyPr>
          <a:lstStyle/>
          <a:p>
            <a:r>
              <a:rPr lang="en-US" dirty="0"/>
              <a:t>Go to market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570052"/>
            <a:ext cx="5433204" cy="365125"/>
          </a:xfrm>
        </p:spPr>
        <p:txBody>
          <a:bodyPr vert="horz" lIns="91440" tIns="45720" rIns="91440" bIns="45720" rtlCol="0">
            <a:normAutofit/>
          </a:bodyPr>
          <a:lstStyle/>
          <a:p>
            <a:r>
              <a:rPr lang="en-CA" sz="1900" cap="all" dirty="0"/>
              <a:t>Brand Positioning</a:t>
            </a:r>
            <a:endParaRPr lang="en-US" sz="1900" cap="all"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9" y="899477"/>
            <a:ext cx="5198754" cy="557950"/>
          </a:xfrm>
        </p:spPr>
        <p:txBody>
          <a:bodyPr>
            <a:normAutofit/>
          </a:bodyPr>
          <a:lstStyle/>
          <a:p>
            <a:r>
              <a:rPr lang="en-US" dirty="0"/>
              <a:t>Position </a:t>
            </a:r>
            <a:r>
              <a:rPr lang="en-US" dirty="0" err="1"/>
              <a:t>iBrain</a:t>
            </a:r>
            <a:r>
              <a:rPr lang="en-US" dirty="0"/>
              <a:t> Developer as the go-to solution for software development productivity.</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1669848"/>
            <a:ext cx="5433204" cy="365125"/>
          </a:xfrm>
        </p:spPr>
        <p:txBody>
          <a:bodyPr>
            <a:normAutofit/>
          </a:bodyPr>
          <a:lstStyle/>
          <a:p>
            <a:r>
              <a:rPr lang="en-CA" sz="1900" cap="all" dirty="0"/>
              <a:t>Marketing Channels</a:t>
            </a:r>
            <a:endParaRPr lang="en-US" sz="1900" cap="all" dirty="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1999273"/>
            <a:ext cx="5431971" cy="557950"/>
          </a:xfrm>
        </p:spPr>
        <p:txBody>
          <a:bodyPr>
            <a:normAutofit/>
          </a:bodyPr>
          <a:lstStyle/>
          <a:p>
            <a:r>
              <a:rPr lang="en-US" dirty="0"/>
              <a:t>Utilize online advertising, content marketing, social media, SEO, and industry events.</a:t>
            </a:r>
            <a:endParaRPr lang="en-ZA"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nchor="ctr">
            <a:normAutofit/>
          </a:bodyPr>
          <a:lstStyle/>
          <a:p>
            <a:pPr>
              <a:spcAft>
                <a:spcPts val="600"/>
              </a:spcAft>
            </a:pPr>
            <a:r>
              <a:rPr lang="en-US" dirty="0"/>
              <a:t>2023</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2769644"/>
            <a:ext cx="5433204" cy="365125"/>
          </a:xfrm>
        </p:spPr>
        <p:txBody>
          <a:bodyPr>
            <a:normAutofit/>
          </a:bodyPr>
          <a:lstStyle/>
          <a:p>
            <a:r>
              <a:rPr lang="en-CA" sz="1900" cap="all" dirty="0"/>
              <a:t>Sales Strategy</a:t>
            </a:r>
            <a:endParaRPr lang="en-US" sz="1900" cap="all"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3099069"/>
            <a:ext cx="5431971" cy="557950"/>
          </a:xfrm>
        </p:spPr>
        <p:txBody>
          <a:bodyPr>
            <a:normAutofit/>
          </a:bodyPr>
          <a:lstStyle/>
          <a:p>
            <a:r>
              <a:rPr lang="en-US" dirty="0"/>
              <a:t>Consultative approach, personalized demos, free trials, competitive pricing, and exceptional customer service.</a:t>
            </a:r>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3869441"/>
            <a:ext cx="5433204" cy="365125"/>
          </a:xfrm>
        </p:spPr>
        <p:txBody>
          <a:bodyPr>
            <a:normAutofit/>
          </a:bodyPr>
          <a:lstStyle/>
          <a:p>
            <a:r>
              <a:rPr lang="en-CA" sz="1900" cap="all" dirty="0"/>
              <a:t>Distribution Channels</a:t>
            </a:r>
            <a:endParaRPr lang="en-US" sz="1900" cap="all"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4198866"/>
            <a:ext cx="5431971" cy="557950"/>
          </a:xfrm>
        </p:spPr>
        <p:txBody>
          <a:bodyPr>
            <a:normAutofit/>
          </a:bodyPr>
          <a:lstStyle/>
          <a:p>
            <a:r>
              <a:rPr lang="en-US" dirty="0"/>
              <a:t>Website, online marketplaces, strategic partnerships for wide accessibility.</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
        <p:nvSpPr>
          <p:cNvPr id="14" name="Text Placeholder 8">
            <a:extLst>
              <a:ext uri="{FF2B5EF4-FFF2-40B4-BE49-F238E27FC236}">
                <a16:creationId xmlns:a16="http://schemas.microsoft.com/office/drawing/2014/main" id="{AD9C38DF-D1A2-EF91-1B5A-0F72423A66AB}"/>
              </a:ext>
            </a:extLst>
          </p:cNvPr>
          <p:cNvSpPr txBox="1">
            <a:spLocks/>
          </p:cNvSpPr>
          <p:nvPr/>
        </p:nvSpPr>
        <p:spPr>
          <a:xfrm>
            <a:off x="5920106" y="4946725"/>
            <a:ext cx="5433204"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1900" cap="all" dirty="0"/>
              <a:t>Advertising and Promotion</a:t>
            </a:r>
          </a:p>
        </p:txBody>
      </p:sp>
      <p:sp>
        <p:nvSpPr>
          <p:cNvPr id="15" name="Text Placeholder 9">
            <a:extLst>
              <a:ext uri="{FF2B5EF4-FFF2-40B4-BE49-F238E27FC236}">
                <a16:creationId xmlns:a16="http://schemas.microsoft.com/office/drawing/2014/main" id="{F15A880A-42D6-1AAD-79BA-001953FFF984}"/>
              </a:ext>
            </a:extLst>
          </p:cNvPr>
          <p:cNvSpPr txBox="1">
            <a:spLocks/>
          </p:cNvSpPr>
          <p:nvPr/>
        </p:nvSpPr>
        <p:spPr>
          <a:xfrm>
            <a:off x="5919680" y="5276150"/>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Targeted digital advertising, engaging content, webinars, tutorials, case studies</a:t>
            </a:r>
            <a:r>
              <a:rPr lang="en-US" b="0" i="0" dirty="0">
                <a:solidFill>
                  <a:srgbClr val="374151"/>
                </a:solidFill>
                <a:effectLst/>
                <a:latin typeface="Söhne"/>
              </a:rPr>
              <a:t>.</a:t>
            </a:r>
            <a:endParaRPr lang="en-US" dirty="0"/>
          </a:p>
        </p:txBody>
      </p:sp>
    </p:spTree>
    <p:extLst>
      <p:ext uri="{BB962C8B-B14F-4D97-AF65-F5344CB8AC3E}">
        <p14:creationId xmlns:p14="http://schemas.microsoft.com/office/powerpoint/2010/main" val="184494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3951786" y="803534"/>
            <a:ext cx="4179570" cy="508281"/>
          </a:xfrm>
        </p:spPr>
        <p:txBody>
          <a:bodyPr anchor="b">
            <a:normAutofit fontScale="90000"/>
          </a:bodyPr>
          <a:lstStyle/>
          <a:p>
            <a:r>
              <a:rPr lang="en-US" dirty="0"/>
              <a:t>Competition</a:t>
            </a:r>
          </a:p>
        </p:txBody>
      </p:sp>
      <p:sp>
        <p:nvSpPr>
          <p:cNvPr id="9" name="Date Placeholder 3">
            <a:extLst>
              <a:ext uri="{FF2B5EF4-FFF2-40B4-BE49-F238E27FC236}">
                <a16:creationId xmlns:a16="http://schemas.microsoft.com/office/drawing/2014/main" id="{4E1867DE-C24A-DB61-0E5A-214E44A7A14A}"/>
              </a:ext>
            </a:extLst>
          </p:cNvPr>
          <p:cNvSpPr>
            <a:spLocks noGrp="1"/>
          </p:cNvSpPr>
          <p:nvPr>
            <p:ph type="dt" sz="half" idx="10"/>
          </p:nvPr>
        </p:nvSpPr>
        <p:spPr>
          <a:xfrm>
            <a:off x="4267200" y="6356350"/>
            <a:ext cx="1774371" cy="365125"/>
          </a:xfrm>
        </p:spPr>
        <p:txBody>
          <a:bodyPr/>
          <a:lstStyle/>
          <a:p>
            <a:pPr>
              <a:spcAft>
                <a:spcPts val="600"/>
              </a:spcAft>
            </a:pPr>
            <a:r>
              <a:rPr lang="en-US" dirty="0"/>
              <a:t>2023</a:t>
            </a:r>
          </a:p>
        </p:txBody>
      </p:sp>
      <p:sp>
        <p:nvSpPr>
          <p:cNvPr id="13" name="Slide Number Placeholder 5">
            <a:extLst>
              <a:ext uri="{FF2B5EF4-FFF2-40B4-BE49-F238E27FC236}">
                <a16:creationId xmlns:a16="http://schemas.microsoft.com/office/drawing/2014/main" id="{5DFA9727-9F55-EE5A-33C8-F1D1416FA97D}"/>
              </a:ext>
            </a:extLst>
          </p:cNvPr>
          <p:cNvSpPr>
            <a:spLocks noGrp="1"/>
          </p:cNvSpPr>
          <p:nvPr>
            <p:ph type="sldNum" sz="quarter" idx="12"/>
          </p:nvPr>
        </p:nvSpPr>
        <p:spPr>
          <a:xfrm>
            <a:off x="9579428" y="6356350"/>
            <a:ext cx="1774371" cy="365125"/>
          </a:xfrm>
        </p:spPr>
        <p:txBody>
          <a:bodyPr/>
          <a:lstStyle/>
          <a:p>
            <a:pPr>
              <a:spcAft>
                <a:spcPts val="600"/>
              </a:spcAft>
            </a:pPr>
            <a:fld id="{B5CEABB6-07DC-46E8-9B57-56EC44A396E5}" type="slidenum">
              <a:rPr lang="en-US" smtClean="0"/>
              <a:pPr>
                <a:spcAft>
                  <a:spcPts val="600"/>
                </a:spcAft>
              </a:pPr>
              <a:t>8</a:t>
            </a:fld>
            <a:endParaRPr lang="en-US"/>
          </a:p>
        </p:txBody>
      </p:sp>
      <p:graphicFrame>
        <p:nvGraphicFramePr>
          <p:cNvPr id="3" name="Table 50">
            <a:extLst>
              <a:ext uri="{FF2B5EF4-FFF2-40B4-BE49-F238E27FC236}">
                <a16:creationId xmlns:a16="http://schemas.microsoft.com/office/drawing/2014/main" id="{E2CD10D8-C2E4-0112-3770-D696D5C571B0}"/>
              </a:ext>
            </a:extLst>
          </p:cNvPr>
          <p:cNvGraphicFramePr>
            <a:graphicFrameLocks/>
          </p:cNvGraphicFramePr>
          <p:nvPr>
            <p:extLst>
              <p:ext uri="{D42A27DB-BD31-4B8C-83A1-F6EECF244321}">
                <p14:modId xmlns:p14="http://schemas.microsoft.com/office/powerpoint/2010/main" val="1871868921"/>
              </p:ext>
            </p:extLst>
          </p:nvPr>
        </p:nvGraphicFramePr>
        <p:xfrm>
          <a:off x="3784769" y="2434313"/>
          <a:ext cx="6450000" cy="3503684"/>
        </p:xfrm>
        <a:graphic>
          <a:graphicData uri="http://schemas.openxmlformats.org/drawingml/2006/table">
            <a:tbl>
              <a:tblPr firstRow="1" bandRow="1">
                <a:tableStyleId>{5C22544A-7EE6-4342-B048-85BDC9FD1C3A}</a:tableStyleId>
              </a:tblPr>
              <a:tblGrid>
                <a:gridCol w="1669468">
                  <a:extLst>
                    <a:ext uri="{9D8B030D-6E8A-4147-A177-3AD203B41FA5}">
                      <a16:colId xmlns:a16="http://schemas.microsoft.com/office/drawing/2014/main" val="544038161"/>
                    </a:ext>
                  </a:extLst>
                </a:gridCol>
                <a:gridCol w="1195133">
                  <a:extLst>
                    <a:ext uri="{9D8B030D-6E8A-4147-A177-3AD203B41FA5}">
                      <a16:colId xmlns:a16="http://schemas.microsoft.com/office/drawing/2014/main" val="2284043154"/>
                    </a:ext>
                  </a:extLst>
                </a:gridCol>
                <a:gridCol w="1195133">
                  <a:extLst>
                    <a:ext uri="{9D8B030D-6E8A-4147-A177-3AD203B41FA5}">
                      <a16:colId xmlns:a16="http://schemas.microsoft.com/office/drawing/2014/main" val="2987712514"/>
                    </a:ext>
                  </a:extLst>
                </a:gridCol>
                <a:gridCol w="1195133">
                  <a:extLst>
                    <a:ext uri="{9D8B030D-6E8A-4147-A177-3AD203B41FA5}">
                      <a16:colId xmlns:a16="http://schemas.microsoft.com/office/drawing/2014/main" val="1068233346"/>
                    </a:ext>
                  </a:extLst>
                </a:gridCol>
                <a:gridCol w="1195133">
                  <a:extLst>
                    <a:ext uri="{9D8B030D-6E8A-4147-A177-3AD203B41FA5}">
                      <a16:colId xmlns:a16="http://schemas.microsoft.com/office/drawing/2014/main" val="3019130451"/>
                    </a:ext>
                  </a:extLst>
                </a:gridCol>
              </a:tblGrid>
              <a:tr h="308774">
                <a:tc>
                  <a:txBody>
                    <a:bodyPr/>
                    <a:lstStyle/>
                    <a:p>
                      <a:pPr algn="ctr"/>
                      <a:r>
                        <a:rPr lang="en-US" sz="1400" b="0" cap="all" spc="150" baseline="0" dirty="0">
                          <a:solidFill>
                            <a:schemeClr val="bg1"/>
                          </a:solidFill>
                          <a:latin typeface="+mj-lt"/>
                        </a:rPr>
                        <a:t>Features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endParaRPr lang="en-US" sz="1400" b="0" cap="all" spc="150" baseline="0" dirty="0">
                        <a:solidFill>
                          <a:schemeClr val="bg1"/>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bg1"/>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err="1">
                          <a:solidFill>
                            <a:schemeClr val="bg1"/>
                          </a:solidFill>
                        </a:rPr>
                        <a:t>Askcodi</a:t>
                      </a:r>
                      <a:endParaRPr lang="ru-RU" sz="1800" kern="1200" dirty="0">
                        <a:solidFill>
                          <a:schemeClr val="bg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err="1">
                          <a:solidFill>
                            <a:schemeClr val="bg1"/>
                          </a:solidFill>
                        </a:rPr>
                        <a:t>Denigma</a:t>
                      </a:r>
                      <a:r>
                        <a:rPr lang="en-US" sz="1800" dirty="0">
                          <a:solidFill>
                            <a:schemeClr val="bg1"/>
                          </a:solidFill>
                        </a:rPr>
                        <a:t> </a:t>
                      </a:r>
                      <a:endParaRPr lang="ru-RU" sz="1800" kern="1200" dirty="0">
                        <a:solidFill>
                          <a:schemeClr val="bg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err="1">
                          <a:solidFill>
                            <a:schemeClr val="bg1"/>
                          </a:solidFill>
                        </a:rPr>
                        <a:t>CodePal</a:t>
                      </a:r>
                      <a:endParaRPr lang="ru-RU" sz="1800" kern="1200" dirty="0">
                        <a:solidFill>
                          <a:schemeClr val="bg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kern="1200" dirty="0" err="1">
                          <a:solidFill>
                            <a:srgbClr val="2DAF2E"/>
                          </a:solidFill>
                          <a:latin typeface="+mn-lt"/>
                          <a:ea typeface="+mn-ea"/>
                          <a:cs typeface="+mn-cs"/>
                        </a:rPr>
                        <a:t>IBrain</a:t>
                      </a:r>
                      <a:r>
                        <a:rPr lang="en-US" sz="1800" dirty="0">
                          <a:solidFill>
                            <a:schemeClr val="bg1"/>
                          </a:solidFill>
                        </a:rPr>
                        <a:t> </a:t>
                      </a:r>
                      <a:endParaRPr lang="ru-RU" sz="1800" kern="1200" dirty="0">
                        <a:solidFill>
                          <a:schemeClr val="bg1"/>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a:r>
                        <a:rPr lang="en-US" sz="1400" kern="1200" dirty="0">
                          <a:solidFill>
                            <a:schemeClr val="bg1"/>
                          </a:solidFill>
                          <a:latin typeface="+mn-lt"/>
                          <a:ea typeface="+mn-ea"/>
                          <a:cs typeface="+mn-cs"/>
                        </a:rPr>
                        <a:t>Automation</a:t>
                      </a:r>
                      <a:endParaRPr lang="ru-RU" sz="1400" dirty="0">
                        <a:solidFill>
                          <a:schemeClr val="bg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a:r>
                        <a:rPr lang="en-US" sz="1400" kern="1200" dirty="0">
                          <a:solidFill>
                            <a:schemeClr val="bg1"/>
                          </a:solidFill>
                          <a:latin typeface="+mn-lt"/>
                          <a:ea typeface="+mn-ea"/>
                          <a:cs typeface="+mn-cs"/>
                        </a:rPr>
                        <a:t>Integration</a:t>
                      </a:r>
                      <a:endParaRPr lang="ru-RU" sz="1400" dirty="0">
                        <a:solidFill>
                          <a:schemeClr val="bg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a:r>
                        <a:rPr lang="en-US" sz="1400" kern="1200" dirty="0">
                          <a:solidFill>
                            <a:schemeClr val="bg1"/>
                          </a:solidFill>
                          <a:latin typeface="+mn-lt"/>
                          <a:ea typeface="+mn-ea"/>
                          <a:cs typeface="+mn-cs"/>
                        </a:rPr>
                        <a:t>Voice dictation </a:t>
                      </a:r>
                      <a:endParaRPr lang="ru-RU" sz="1400" dirty="0">
                        <a:solidFill>
                          <a:schemeClr val="bg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a:r>
                        <a:rPr lang="en-CA" sz="1400" kern="1200" dirty="0">
                          <a:solidFill>
                            <a:schemeClr val="bg1"/>
                          </a:solidFill>
                          <a:latin typeface="+mn-lt"/>
                          <a:ea typeface="+mn-ea"/>
                          <a:cs typeface="+mn-cs"/>
                        </a:rPr>
                        <a:t>Comprehensive Features</a:t>
                      </a:r>
                      <a:endParaRPr lang="ru-RU" sz="1400" dirty="0">
                        <a:solidFill>
                          <a:schemeClr val="bg1"/>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bg1"/>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pic>
        <p:nvPicPr>
          <p:cNvPr id="5" name="Graphic 4" descr="Checkmark with solid fill">
            <a:extLst>
              <a:ext uri="{FF2B5EF4-FFF2-40B4-BE49-F238E27FC236}">
                <a16:creationId xmlns:a16="http://schemas.microsoft.com/office/drawing/2014/main" id="{1AAA9EAC-E316-95AB-613C-047C5F1A4C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92471" y="5403811"/>
            <a:ext cx="361708" cy="361708"/>
          </a:xfrm>
          <a:prstGeom prst="rect">
            <a:avLst/>
          </a:prstGeom>
        </p:spPr>
      </p:pic>
      <p:pic>
        <p:nvPicPr>
          <p:cNvPr id="6" name="Graphic 5" descr="Checkmark with solid fill">
            <a:extLst>
              <a:ext uri="{FF2B5EF4-FFF2-40B4-BE49-F238E27FC236}">
                <a16:creationId xmlns:a16="http://schemas.microsoft.com/office/drawing/2014/main" id="{D846B6A7-5E05-48B7-580D-806C92EDF6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3431" y="5442316"/>
            <a:ext cx="361708" cy="361708"/>
          </a:xfrm>
          <a:prstGeom prst="rect">
            <a:avLst/>
          </a:prstGeom>
        </p:spPr>
      </p:pic>
      <p:pic>
        <p:nvPicPr>
          <p:cNvPr id="8" name="Graphic 7" descr="Checkmark with solid fill">
            <a:extLst>
              <a:ext uri="{FF2B5EF4-FFF2-40B4-BE49-F238E27FC236}">
                <a16:creationId xmlns:a16="http://schemas.microsoft.com/office/drawing/2014/main" id="{505EED71-0624-90E8-4FB8-AD1F5B7D0D8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93431" y="4171029"/>
            <a:ext cx="361708" cy="361708"/>
          </a:xfrm>
          <a:prstGeom prst="rect">
            <a:avLst/>
          </a:prstGeom>
        </p:spPr>
      </p:pic>
      <p:pic>
        <p:nvPicPr>
          <p:cNvPr id="10" name="Graphic 9" descr="Checkmark with solid fill">
            <a:extLst>
              <a:ext uri="{FF2B5EF4-FFF2-40B4-BE49-F238E27FC236}">
                <a16:creationId xmlns:a16="http://schemas.microsoft.com/office/drawing/2014/main" id="{00AD02F5-D5CF-6689-34D2-A142DF3350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8898" y="3538958"/>
            <a:ext cx="361708" cy="361708"/>
          </a:xfrm>
          <a:prstGeom prst="rect">
            <a:avLst/>
          </a:prstGeom>
        </p:spPr>
      </p:pic>
      <p:pic>
        <p:nvPicPr>
          <p:cNvPr id="14" name="Graphic 13" descr="Close with solid fill">
            <a:extLst>
              <a:ext uri="{FF2B5EF4-FFF2-40B4-BE49-F238E27FC236}">
                <a16:creationId xmlns:a16="http://schemas.microsoft.com/office/drawing/2014/main" id="{39C0CCF3-C3A7-5DC7-27A0-6AB4A439E1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4333" y="3535730"/>
            <a:ext cx="361708" cy="361708"/>
          </a:xfrm>
          <a:prstGeom prst="rect">
            <a:avLst/>
          </a:prstGeom>
        </p:spPr>
      </p:pic>
      <p:pic>
        <p:nvPicPr>
          <p:cNvPr id="16" name="Graphic 15" descr="Close with solid fill">
            <a:extLst>
              <a:ext uri="{FF2B5EF4-FFF2-40B4-BE49-F238E27FC236}">
                <a16:creationId xmlns:a16="http://schemas.microsoft.com/office/drawing/2014/main" id="{9D241E58-95C6-F3A4-7F93-23FEF5CA57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6713" y="4774216"/>
            <a:ext cx="361708" cy="361708"/>
          </a:xfrm>
          <a:prstGeom prst="rect">
            <a:avLst/>
          </a:prstGeom>
        </p:spPr>
      </p:pic>
      <p:pic>
        <p:nvPicPr>
          <p:cNvPr id="17" name="Graphic 16" descr="Close with solid fill">
            <a:extLst>
              <a:ext uri="{FF2B5EF4-FFF2-40B4-BE49-F238E27FC236}">
                <a16:creationId xmlns:a16="http://schemas.microsoft.com/office/drawing/2014/main" id="{AE028375-6EED-3F64-D935-F5C3FD1F97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17056" y="4171029"/>
            <a:ext cx="361708" cy="361708"/>
          </a:xfrm>
          <a:prstGeom prst="rect">
            <a:avLst/>
          </a:prstGeom>
        </p:spPr>
      </p:pic>
      <p:pic>
        <p:nvPicPr>
          <p:cNvPr id="18" name="Graphic 17" descr="Checkmark with solid fill">
            <a:extLst>
              <a:ext uri="{FF2B5EF4-FFF2-40B4-BE49-F238E27FC236}">
                <a16:creationId xmlns:a16="http://schemas.microsoft.com/office/drawing/2014/main" id="{6CBCE846-B980-44FE-9638-D5841EEF13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8898" y="5419168"/>
            <a:ext cx="361708" cy="361708"/>
          </a:xfrm>
          <a:prstGeom prst="rect">
            <a:avLst/>
          </a:prstGeom>
        </p:spPr>
      </p:pic>
      <p:pic>
        <p:nvPicPr>
          <p:cNvPr id="19" name="Graphic 18" descr="Close with solid fill">
            <a:extLst>
              <a:ext uri="{FF2B5EF4-FFF2-40B4-BE49-F238E27FC236}">
                <a16:creationId xmlns:a16="http://schemas.microsoft.com/office/drawing/2014/main" id="{B9AE0721-EAE6-E8D8-A0D3-5158372527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3179" y="4795868"/>
            <a:ext cx="361708" cy="361708"/>
          </a:xfrm>
          <a:prstGeom prst="rect">
            <a:avLst/>
          </a:prstGeom>
        </p:spPr>
      </p:pic>
      <p:pic>
        <p:nvPicPr>
          <p:cNvPr id="20" name="Graphic 19" descr="Checkmark with solid fill">
            <a:extLst>
              <a:ext uri="{FF2B5EF4-FFF2-40B4-BE49-F238E27FC236}">
                <a16:creationId xmlns:a16="http://schemas.microsoft.com/office/drawing/2014/main" id="{4AE7564B-2C35-2F63-CC4A-DFE450EFD4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8898" y="4800262"/>
            <a:ext cx="361708" cy="361708"/>
          </a:xfrm>
          <a:prstGeom prst="rect">
            <a:avLst/>
          </a:prstGeom>
        </p:spPr>
      </p:pic>
      <p:pic>
        <p:nvPicPr>
          <p:cNvPr id="21" name="Graphic 20" descr="Checkmark with solid fill">
            <a:extLst>
              <a:ext uri="{FF2B5EF4-FFF2-40B4-BE49-F238E27FC236}">
                <a16:creationId xmlns:a16="http://schemas.microsoft.com/office/drawing/2014/main" id="{98B17C23-46BB-F618-258F-EED2196599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0959" y="4171029"/>
            <a:ext cx="361708" cy="361708"/>
          </a:xfrm>
          <a:prstGeom prst="rect">
            <a:avLst/>
          </a:prstGeom>
        </p:spPr>
      </p:pic>
      <p:pic>
        <p:nvPicPr>
          <p:cNvPr id="22" name="Graphic 21" descr="Checkmark with solid fill">
            <a:extLst>
              <a:ext uri="{FF2B5EF4-FFF2-40B4-BE49-F238E27FC236}">
                <a16:creationId xmlns:a16="http://schemas.microsoft.com/office/drawing/2014/main" id="{D30CAB09-69B6-3B6A-66ED-5AB27FA76D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38898" y="4171029"/>
            <a:ext cx="361708" cy="361708"/>
          </a:xfrm>
          <a:prstGeom prst="rect">
            <a:avLst/>
          </a:prstGeom>
        </p:spPr>
      </p:pic>
      <p:pic>
        <p:nvPicPr>
          <p:cNvPr id="23" name="Graphic 22" descr="Close with solid fill">
            <a:extLst>
              <a:ext uri="{FF2B5EF4-FFF2-40B4-BE49-F238E27FC236}">
                <a16:creationId xmlns:a16="http://schemas.microsoft.com/office/drawing/2014/main" id="{316495B9-6AE1-0A5F-514D-3F32F1D365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3431" y="3535730"/>
            <a:ext cx="361708" cy="361708"/>
          </a:xfrm>
          <a:prstGeom prst="rect">
            <a:avLst/>
          </a:prstGeom>
        </p:spPr>
      </p:pic>
      <p:pic>
        <p:nvPicPr>
          <p:cNvPr id="24" name="Graphic 23" descr="Close with solid fill">
            <a:extLst>
              <a:ext uri="{FF2B5EF4-FFF2-40B4-BE49-F238E27FC236}">
                <a16:creationId xmlns:a16="http://schemas.microsoft.com/office/drawing/2014/main" id="{CE3C7349-1FFC-1307-A329-31AAE56689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09769" y="3535730"/>
            <a:ext cx="361708" cy="361708"/>
          </a:xfrm>
          <a:prstGeom prst="rect">
            <a:avLst/>
          </a:prstGeom>
        </p:spPr>
      </p:pic>
      <p:pic>
        <p:nvPicPr>
          <p:cNvPr id="25" name="Graphic 24" descr="Close with solid fill">
            <a:extLst>
              <a:ext uri="{FF2B5EF4-FFF2-40B4-BE49-F238E27FC236}">
                <a16:creationId xmlns:a16="http://schemas.microsoft.com/office/drawing/2014/main" id="{163D45D9-B337-7DE7-2A2D-4DBF96482B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3431" y="4806788"/>
            <a:ext cx="361708" cy="361708"/>
          </a:xfrm>
          <a:prstGeom prst="rect">
            <a:avLst/>
          </a:prstGeom>
        </p:spPr>
      </p:pic>
      <p:pic>
        <p:nvPicPr>
          <p:cNvPr id="26" name="Graphic 25" descr="Close with solid fill">
            <a:extLst>
              <a:ext uri="{FF2B5EF4-FFF2-40B4-BE49-F238E27FC236}">
                <a16:creationId xmlns:a16="http://schemas.microsoft.com/office/drawing/2014/main" id="{1724E751-245B-7480-1C6E-DAFC94CD8C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99185" y="5459003"/>
            <a:ext cx="361708" cy="361708"/>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147828"/>
            <a:ext cx="8421688" cy="1325563"/>
          </a:xfrm>
        </p:spPr>
        <p:txBody>
          <a:bodyPr/>
          <a:lstStyle/>
          <a:p>
            <a:r>
              <a:rPr lang="en-US" dirty="0"/>
              <a:t>MEET THE TEAM</a:t>
            </a:r>
          </a:p>
        </p:txBody>
      </p:sp>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a:xfrm>
            <a:off x="1341763" y="3052532"/>
            <a:ext cx="2161197" cy="307145"/>
          </a:xfrm>
        </p:spPr>
        <p:txBody>
          <a:bodyPr/>
          <a:lstStyle/>
          <a:p>
            <a:r>
              <a:rPr lang="en-US" dirty="0"/>
              <a:t>MARTIN OUMIET​</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a:xfrm>
            <a:off x="1436478" y="3360492"/>
            <a:ext cx="1807837" cy="307145"/>
          </a:xfrm>
        </p:spPr>
        <p:txBody>
          <a:bodyPr/>
          <a:lstStyle/>
          <a:p>
            <a:r>
              <a:rPr lang="en-US" sz="1000" dirty="0">
                <a:latin typeface="+mj-lt"/>
              </a:rPr>
              <a:t>Chief Executive Officer</a:t>
            </a:r>
          </a:p>
        </p:txBody>
      </p:sp>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a:xfrm>
            <a:off x="4832645" y="3052532"/>
            <a:ext cx="2317985" cy="307145"/>
          </a:xfrm>
        </p:spPr>
        <p:txBody>
          <a:bodyPr/>
          <a:lstStyle/>
          <a:p>
            <a:r>
              <a:rPr lang="en-US" cap="all" dirty="0"/>
              <a:t>Sebastien </a:t>
            </a:r>
            <a:r>
              <a:rPr lang="en-US" cap="all" dirty="0" err="1"/>
              <a:t>Pesant</a:t>
            </a:r>
            <a:endParaRPr lang="en-US" cap="all" dirty="0"/>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a:xfrm>
            <a:off x="4987116" y="3360492"/>
            <a:ext cx="2009039" cy="365125"/>
          </a:xfrm>
        </p:spPr>
        <p:txBody>
          <a:bodyPr/>
          <a:lstStyle/>
          <a:p>
            <a:r>
              <a:rPr lang="en-US" sz="1000" dirty="0">
                <a:latin typeface="+mj-lt"/>
              </a:rPr>
              <a:t>Chief Business Development Officer</a:t>
            </a:r>
          </a:p>
        </p:txBody>
      </p:sp>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a:xfrm>
            <a:off x="8259914" y="3052532"/>
            <a:ext cx="2859729" cy="307145"/>
          </a:xfrm>
        </p:spPr>
        <p:txBody>
          <a:bodyPr/>
          <a:lstStyle/>
          <a:p>
            <a:r>
              <a:rPr lang="en-US" dirty="0"/>
              <a:t>MHAMED BENCHERQUI​</a:t>
            </a:r>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a:xfrm>
            <a:off x="8756694" y="4795781"/>
            <a:ext cx="1061560" cy="272806"/>
          </a:xfrm>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2023</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4" name="Picture Placeholder 13">
            <a:extLst>
              <a:ext uri="{FF2B5EF4-FFF2-40B4-BE49-F238E27FC236}">
                <a16:creationId xmlns:a16="http://schemas.microsoft.com/office/drawing/2014/main" id="{5C3B338E-8545-45F0-2575-EF33FE150286}"/>
              </a:ext>
            </a:extLst>
          </p:cNvPr>
          <p:cNvPicPr>
            <a:picLocks noGrp="1" noChangeAspect="1"/>
          </p:cNvPicPr>
          <p:nvPr>
            <p:ph type="pic" sz="quarter" idx="15"/>
          </p:nvPr>
        </p:nvPicPr>
        <p:blipFill>
          <a:blip r:embed="rId2"/>
          <a:srcRect l="43" r="43"/>
          <a:stretch>
            <a:fillRect/>
          </a:stretch>
        </p:blipFill>
        <p:spPr>
          <a:xfrm>
            <a:off x="8738962" y="1349375"/>
            <a:ext cx="1688679" cy="1688679"/>
          </a:xfrm>
          <a:prstGeom prst="rect">
            <a:avLst/>
          </a:prstGeom>
        </p:spPr>
      </p:pic>
      <p:pic>
        <p:nvPicPr>
          <p:cNvPr id="6" name="Picture Placeholder 5" descr="A person in a blue shirt&#10;&#10;Description automatically generated">
            <a:extLst>
              <a:ext uri="{FF2B5EF4-FFF2-40B4-BE49-F238E27FC236}">
                <a16:creationId xmlns:a16="http://schemas.microsoft.com/office/drawing/2014/main" id="{A9946EC6-6CB9-8363-C71D-8F4802CCCDB9}"/>
              </a:ext>
            </a:extLst>
          </p:cNvPr>
          <p:cNvPicPr>
            <a:picLocks noGrp="1" noChangeAspect="1"/>
          </p:cNvPicPr>
          <p:nvPr>
            <p:ph type="pic" sz="quarter" idx="17"/>
          </p:nvPr>
        </p:nvPicPr>
        <p:blipFill>
          <a:blip r:embed="rId3"/>
          <a:srcRect t="1225" b="1225"/>
          <a:stretch>
            <a:fillRect/>
          </a:stretch>
        </p:blipFill>
        <p:spPr>
          <a:xfrm>
            <a:off x="1552575" y="1349375"/>
            <a:ext cx="1692275" cy="1692275"/>
          </a:xfrm>
        </p:spPr>
      </p:pic>
      <p:pic>
        <p:nvPicPr>
          <p:cNvPr id="25" name="Picture Placeholder 24">
            <a:extLst>
              <a:ext uri="{FF2B5EF4-FFF2-40B4-BE49-F238E27FC236}">
                <a16:creationId xmlns:a16="http://schemas.microsoft.com/office/drawing/2014/main" id="{0693E8E3-9547-5090-44A4-6CB3C637EF30}"/>
              </a:ext>
            </a:extLst>
          </p:cNvPr>
          <p:cNvPicPr>
            <a:picLocks noGrp="1" noChangeAspect="1"/>
          </p:cNvPicPr>
          <p:nvPr>
            <p:ph type="pic" sz="quarter" idx="14"/>
          </p:nvPr>
        </p:nvPicPr>
        <p:blipFill>
          <a:blip r:embed="rId4"/>
          <a:srcRect l="608" r="608"/>
          <a:stretch>
            <a:fillRect/>
          </a:stretch>
        </p:blipFill>
        <p:spPr>
          <a:xfrm>
            <a:off x="5145818" y="1349375"/>
            <a:ext cx="1691640" cy="1691640"/>
          </a:xfrm>
          <a:prstGeom prst="rect">
            <a:avLst/>
          </a:prstGeom>
        </p:spPr>
      </p:pic>
      <p:pic>
        <p:nvPicPr>
          <p:cNvPr id="29" name="Picture Placeholder 28">
            <a:extLst>
              <a:ext uri="{FF2B5EF4-FFF2-40B4-BE49-F238E27FC236}">
                <a16:creationId xmlns:a16="http://schemas.microsoft.com/office/drawing/2014/main" id="{60DA4ADE-2DF5-2519-D4F2-9C3822A3A49A}"/>
              </a:ext>
            </a:extLst>
          </p:cNvPr>
          <p:cNvPicPr>
            <a:picLocks noGrp="1" noChangeAspect="1"/>
          </p:cNvPicPr>
          <p:nvPr>
            <p:ph type="pic" sz="quarter" idx="16"/>
          </p:nvPr>
        </p:nvPicPr>
        <p:blipFill>
          <a:blip r:embed="rId5"/>
          <a:srcRect l="2215" r="2215"/>
          <a:stretch>
            <a:fillRect/>
          </a:stretch>
        </p:blipFill>
        <p:spPr>
          <a:xfrm>
            <a:off x="1576541" y="3897824"/>
            <a:ext cx="1691640" cy="1691640"/>
          </a:xfrm>
          <a:prstGeom prst="rect">
            <a:avLst/>
          </a:prstGeom>
        </p:spPr>
      </p:pic>
      <p:pic>
        <p:nvPicPr>
          <p:cNvPr id="41" name="Picture 40">
            <a:extLst>
              <a:ext uri="{FF2B5EF4-FFF2-40B4-BE49-F238E27FC236}">
                <a16:creationId xmlns:a16="http://schemas.microsoft.com/office/drawing/2014/main" id="{921C0EA4-FA65-D69C-0FF1-41CBA2C70AAB}"/>
              </a:ext>
            </a:extLst>
          </p:cNvPr>
          <p:cNvPicPr>
            <a:picLocks noChangeAspect="1"/>
          </p:cNvPicPr>
          <p:nvPr/>
        </p:nvPicPr>
        <p:blipFill rotWithShape="1">
          <a:blip r:embed="rId6"/>
          <a:srcRect l="1923" t="2881" r="4072" b="5199"/>
          <a:stretch/>
        </p:blipFill>
        <p:spPr>
          <a:xfrm>
            <a:off x="5145815" y="3897744"/>
            <a:ext cx="1691640" cy="1691640"/>
          </a:xfrm>
          <a:prstGeom prst="rect">
            <a:avLst/>
          </a:prstGeom>
        </p:spPr>
      </p:pic>
      <p:pic>
        <p:nvPicPr>
          <p:cNvPr id="42" name="Picture 41">
            <a:extLst>
              <a:ext uri="{FF2B5EF4-FFF2-40B4-BE49-F238E27FC236}">
                <a16:creationId xmlns:a16="http://schemas.microsoft.com/office/drawing/2014/main" id="{EBBA6F1B-1520-7FE4-1443-A26DE223018A}"/>
              </a:ext>
            </a:extLst>
          </p:cNvPr>
          <p:cNvPicPr>
            <a:picLocks noChangeAspect="1"/>
          </p:cNvPicPr>
          <p:nvPr/>
        </p:nvPicPr>
        <p:blipFill rotWithShape="1">
          <a:blip r:embed="rId7"/>
          <a:srcRect l="-1583" t="784" r="9667" b="-784"/>
          <a:stretch/>
        </p:blipFill>
        <p:spPr>
          <a:xfrm>
            <a:off x="8736001" y="3897744"/>
            <a:ext cx="1691640" cy="1691640"/>
          </a:xfrm>
          <a:prstGeom prst="flowChartProcess">
            <a:avLst/>
          </a:prstGeom>
        </p:spPr>
      </p:pic>
      <p:sp>
        <p:nvSpPr>
          <p:cNvPr id="50" name="Text Placeholder 33">
            <a:extLst>
              <a:ext uri="{FF2B5EF4-FFF2-40B4-BE49-F238E27FC236}">
                <a16:creationId xmlns:a16="http://schemas.microsoft.com/office/drawing/2014/main" id="{A4BBFB17-04E2-5DC6-CF17-1213F98EC2FD}"/>
              </a:ext>
            </a:extLst>
          </p:cNvPr>
          <p:cNvSpPr txBox="1">
            <a:spLocks/>
          </p:cNvSpPr>
          <p:nvPr/>
        </p:nvSpPr>
        <p:spPr>
          <a:xfrm>
            <a:off x="8151956" y="5576438"/>
            <a:ext cx="2859729" cy="30714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dirty="0"/>
              <a:t>GHARBI HASSAN</a:t>
            </a:r>
          </a:p>
        </p:txBody>
      </p:sp>
      <p:sp>
        <p:nvSpPr>
          <p:cNvPr id="52" name="TextBox 51">
            <a:extLst>
              <a:ext uri="{FF2B5EF4-FFF2-40B4-BE49-F238E27FC236}">
                <a16:creationId xmlns:a16="http://schemas.microsoft.com/office/drawing/2014/main" id="{B01E8916-BED6-5E13-3D13-EA5259C1DE64}"/>
              </a:ext>
            </a:extLst>
          </p:cNvPr>
          <p:cNvSpPr txBox="1"/>
          <p:nvPr/>
        </p:nvSpPr>
        <p:spPr>
          <a:xfrm>
            <a:off x="8934806" y="5878708"/>
            <a:ext cx="1294028" cy="365124"/>
          </a:xfrm>
          <a:prstGeom prst="rect">
            <a:avLst/>
          </a:prstGeom>
        </p:spPr>
        <p:txBody>
          <a:bodyPr vert="horz" lIns="91440" tIns="45720" rIns="91440" bIns="45720" rtlCol="0" anchor="t">
            <a:noAutofit/>
          </a:bodyPr>
          <a:lstStyle>
            <a:lvl1pPr indent="0" algn="ctr">
              <a:lnSpc>
                <a:spcPct val="90000"/>
              </a:lnSpc>
              <a:spcBef>
                <a:spcPts val="1000"/>
              </a:spcBef>
              <a:buFont typeface="Arial" panose="020B0604020202020204" pitchFamily="34" charset="0"/>
              <a:buNone/>
              <a:defRPr lang="en-US" sz="1000" spc="150" baseline="0" dirty="0" smtClean="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Chief Scientist Officer</a:t>
            </a:r>
          </a:p>
        </p:txBody>
      </p:sp>
      <p:sp>
        <p:nvSpPr>
          <p:cNvPr id="53" name="TextBox 52">
            <a:extLst>
              <a:ext uri="{FF2B5EF4-FFF2-40B4-BE49-F238E27FC236}">
                <a16:creationId xmlns:a16="http://schemas.microsoft.com/office/drawing/2014/main" id="{64D3212B-7250-4DDA-FAAD-CBC83412EF47}"/>
              </a:ext>
            </a:extLst>
          </p:cNvPr>
          <p:cNvSpPr txBox="1"/>
          <p:nvPr/>
        </p:nvSpPr>
        <p:spPr>
          <a:xfrm>
            <a:off x="8871747" y="3360492"/>
            <a:ext cx="1544349" cy="365125"/>
          </a:xfrm>
          <a:prstGeom prst="rect">
            <a:avLst/>
          </a:prstGeom>
        </p:spPr>
        <p:txBody>
          <a:bodyPr vert="horz" lIns="91440" tIns="45720" rIns="91440" bIns="45720" rtlCol="0" anchor="t">
            <a:noAutofit/>
          </a:bodyPr>
          <a:lstStyle>
            <a:lvl1pPr indent="0" algn="ctr">
              <a:lnSpc>
                <a:spcPct val="90000"/>
              </a:lnSpc>
              <a:spcBef>
                <a:spcPts val="1000"/>
              </a:spcBef>
              <a:buFont typeface="Arial" panose="020B0604020202020204" pitchFamily="34" charset="0"/>
              <a:buNone/>
              <a:defRPr lang="en-US" sz="1000" spc="150" baseline="0" dirty="0" smtClean="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Chief Technology Officer</a:t>
            </a:r>
          </a:p>
        </p:txBody>
      </p:sp>
      <p:sp>
        <p:nvSpPr>
          <p:cNvPr id="56" name="Text Placeholder 33">
            <a:extLst>
              <a:ext uri="{FF2B5EF4-FFF2-40B4-BE49-F238E27FC236}">
                <a16:creationId xmlns:a16="http://schemas.microsoft.com/office/drawing/2014/main" id="{BFAB8E18-AF75-63F8-56C5-C0E15C708233}"/>
              </a:ext>
            </a:extLst>
          </p:cNvPr>
          <p:cNvSpPr txBox="1">
            <a:spLocks/>
          </p:cNvSpPr>
          <p:nvPr/>
        </p:nvSpPr>
        <p:spPr>
          <a:xfrm>
            <a:off x="4634976" y="5576438"/>
            <a:ext cx="2859729" cy="30714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dirty="0"/>
              <a:t>OBONGOFON UDOMAT</a:t>
            </a:r>
          </a:p>
        </p:txBody>
      </p:sp>
      <p:sp>
        <p:nvSpPr>
          <p:cNvPr id="57" name="TextBox 56">
            <a:extLst>
              <a:ext uri="{FF2B5EF4-FFF2-40B4-BE49-F238E27FC236}">
                <a16:creationId xmlns:a16="http://schemas.microsoft.com/office/drawing/2014/main" id="{73C30E3F-0D49-FD4B-5FA9-DAC519CF6CA5}"/>
              </a:ext>
            </a:extLst>
          </p:cNvPr>
          <p:cNvSpPr txBox="1"/>
          <p:nvPr/>
        </p:nvSpPr>
        <p:spPr>
          <a:xfrm>
            <a:off x="5259126" y="5878708"/>
            <a:ext cx="1578329" cy="386531"/>
          </a:xfrm>
          <a:prstGeom prst="rect">
            <a:avLst/>
          </a:prstGeom>
        </p:spPr>
        <p:txBody>
          <a:bodyPr vert="horz" lIns="91440" tIns="45720" rIns="91440" bIns="45720" rtlCol="0" anchor="t">
            <a:noAutofit/>
          </a:bodyPr>
          <a:lstStyle>
            <a:lvl1pPr indent="0" algn="ctr">
              <a:lnSpc>
                <a:spcPct val="90000"/>
              </a:lnSpc>
              <a:spcBef>
                <a:spcPts val="1000"/>
              </a:spcBef>
              <a:buFont typeface="Arial" panose="020B0604020202020204" pitchFamily="34" charset="0"/>
              <a:buNone/>
              <a:defRPr lang="en-US" sz="1000" spc="150" baseline="0" dirty="0" smtClean="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Chief Marketing Officer</a:t>
            </a:r>
          </a:p>
        </p:txBody>
      </p:sp>
      <p:sp>
        <p:nvSpPr>
          <p:cNvPr id="58" name="Text Placeholder 33">
            <a:extLst>
              <a:ext uri="{FF2B5EF4-FFF2-40B4-BE49-F238E27FC236}">
                <a16:creationId xmlns:a16="http://schemas.microsoft.com/office/drawing/2014/main" id="{6A8C1804-6AF9-481C-8F63-5C3E224BA4AB}"/>
              </a:ext>
            </a:extLst>
          </p:cNvPr>
          <p:cNvSpPr txBox="1">
            <a:spLocks/>
          </p:cNvSpPr>
          <p:nvPr/>
        </p:nvSpPr>
        <p:spPr>
          <a:xfrm>
            <a:off x="952210" y="5576438"/>
            <a:ext cx="2859729" cy="307145"/>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CA" dirty="0"/>
              <a:t>AMIT BASUNIA</a:t>
            </a:r>
          </a:p>
        </p:txBody>
      </p:sp>
      <p:sp>
        <p:nvSpPr>
          <p:cNvPr id="59" name="TextBox 58">
            <a:extLst>
              <a:ext uri="{FF2B5EF4-FFF2-40B4-BE49-F238E27FC236}">
                <a16:creationId xmlns:a16="http://schemas.microsoft.com/office/drawing/2014/main" id="{46769A99-BB71-9344-583F-164A071DEC57}"/>
              </a:ext>
            </a:extLst>
          </p:cNvPr>
          <p:cNvSpPr txBox="1"/>
          <p:nvPr/>
        </p:nvSpPr>
        <p:spPr>
          <a:xfrm>
            <a:off x="1735060" y="5878708"/>
            <a:ext cx="1294028" cy="386532"/>
          </a:xfrm>
          <a:prstGeom prst="rect">
            <a:avLst/>
          </a:prstGeom>
        </p:spPr>
        <p:txBody>
          <a:bodyPr vert="horz" lIns="91440" tIns="45720" rIns="91440" bIns="45720" rtlCol="0" anchor="t">
            <a:noAutofit/>
          </a:bodyPr>
          <a:lstStyle>
            <a:lvl1pPr indent="0" algn="ctr">
              <a:lnSpc>
                <a:spcPct val="90000"/>
              </a:lnSpc>
              <a:spcBef>
                <a:spcPts val="1000"/>
              </a:spcBef>
              <a:buFont typeface="Arial" panose="020B0604020202020204" pitchFamily="34" charset="0"/>
              <a:buNone/>
              <a:defRPr lang="en-US" sz="1000" spc="150" baseline="0" dirty="0" smtClean="0">
                <a:latin typeface="+mj-lt"/>
                <a:ea typeface="+mj-ea"/>
                <a:cs typeface="+mj-cs"/>
              </a:defRPr>
            </a:lvl1pPr>
            <a:lvl2pPr indent="0">
              <a:lnSpc>
                <a:spcPct val="90000"/>
              </a:lnSpc>
              <a:spcBef>
                <a:spcPts val="500"/>
              </a:spcBef>
              <a:buFont typeface="Arial" panose="020B0604020202020204" pitchFamily="34" charset="0"/>
              <a:buNone/>
              <a:defRPr sz="2000" b="1"/>
            </a:lvl2pPr>
            <a:lvl3pPr indent="0">
              <a:lnSpc>
                <a:spcPct val="90000"/>
              </a:lnSpc>
              <a:spcBef>
                <a:spcPts val="500"/>
              </a:spcBef>
              <a:buFont typeface="Arial" panose="020B0604020202020204" pitchFamily="34" charset="0"/>
              <a:buNone/>
              <a:defRPr b="1"/>
            </a:lvl3pPr>
            <a:lvl4pPr indent="0">
              <a:lnSpc>
                <a:spcPct val="90000"/>
              </a:lnSpc>
              <a:spcBef>
                <a:spcPts val="500"/>
              </a:spcBef>
              <a:buFont typeface="Arial" panose="020B0604020202020204" pitchFamily="34" charset="0"/>
              <a:buNone/>
              <a:defRPr sz="1600" b="1"/>
            </a:lvl4pPr>
            <a:lvl5pPr indent="0">
              <a:lnSpc>
                <a:spcPct val="90000"/>
              </a:lnSpc>
              <a:spcBef>
                <a:spcPts val="500"/>
              </a:spcBef>
              <a:buFont typeface="Arial" panose="020B0604020202020204" pitchFamily="34" charset="0"/>
              <a:buNone/>
              <a:defRPr sz="1600" b="1"/>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r>
              <a:rPr lang="en-US" dirty="0"/>
              <a:t>Chief Product Officer</a:t>
            </a:r>
          </a:p>
        </p:txBody>
      </p:sp>
    </p:spTree>
    <p:extLst>
      <p:ext uri="{BB962C8B-B14F-4D97-AF65-F5344CB8AC3E}">
        <p14:creationId xmlns:p14="http://schemas.microsoft.com/office/powerpoint/2010/main" val="3477453048"/>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dark sales pitch_tm22318419_Win32_LW__SL_v3" id="{25F84EBA-C1D2-4AFA-BE29-F69FFF8F2DC6}" vid="{6C5BA4FE-EBF3-4DA8-82DB-24F1AF7B6C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1E84A1C-2814-43A7-9448-348326113A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D446390-8521-40A2-A462-EA068123BED9}">
  <ds:schemaRefs>
    <ds:schemaRef ds:uri="http://schemas.microsoft.com/sharepoint/v3/contenttype/forms"/>
  </ds:schemaRefs>
</ds:datastoreItem>
</file>

<file path=customXml/itemProps3.xml><?xml version="1.0" encoding="utf-8"?>
<ds:datastoreItem xmlns:ds="http://schemas.openxmlformats.org/officeDocument/2006/customXml" ds:itemID="{B5BA3906-9696-4247-AC0D-DD5C26B2A70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sales pitch</Template>
  <TotalTime>2999</TotalTime>
  <Words>687</Words>
  <Application>Microsoft Office PowerPoint</Application>
  <PresentationFormat>Widescreen</PresentationFormat>
  <Paragraphs>197</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Adobe Caslon Pro</vt:lpstr>
      <vt:lpstr>Arial</vt:lpstr>
      <vt:lpstr>Calibri</vt:lpstr>
      <vt:lpstr>FontAwesome</vt:lpstr>
      <vt:lpstr>Lato</vt:lpstr>
      <vt:lpstr>Lato Heavy</vt:lpstr>
      <vt:lpstr>Linux Libertine</vt:lpstr>
      <vt:lpstr>Nixie</vt:lpstr>
      <vt:lpstr>Poppins</vt:lpstr>
      <vt:lpstr>Poppins Light</vt:lpstr>
      <vt:lpstr>Poppins SemiBold</vt:lpstr>
      <vt:lpstr>Söhne</vt:lpstr>
      <vt:lpstr>Tenorite</vt:lpstr>
      <vt:lpstr>Wingdings</vt:lpstr>
      <vt:lpstr>Monoline</vt:lpstr>
      <vt:lpstr>PowerPoint Presentation</vt:lpstr>
      <vt:lpstr>PowerPoint Presentation</vt:lpstr>
      <vt:lpstr>PROBLEM</vt:lpstr>
      <vt:lpstr>SOLUTION</vt:lpstr>
      <vt:lpstr>How it works</vt:lpstr>
      <vt:lpstr>PowerPoint Presentation</vt:lpstr>
      <vt:lpstr>Go to market</vt:lpstr>
      <vt:lpstr>Competition</vt:lpstr>
      <vt:lpstr>MEET THE TEAM</vt:lpstr>
      <vt:lpstr>PowerPoint Presentation</vt:lpstr>
      <vt:lpstr>FINANCIALS</vt:lpstr>
      <vt:lpstr>TWO-YEAR ACTION PLAN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Hamed  Bencherqui</dc:creator>
  <cp:lastModifiedBy>Martin Ouimet</cp:lastModifiedBy>
  <cp:revision>8</cp:revision>
  <dcterms:created xsi:type="dcterms:W3CDTF">2023-07-14T18:51:57Z</dcterms:created>
  <dcterms:modified xsi:type="dcterms:W3CDTF">2023-07-21T20:36:53Z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